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sldIdLst>
    <p:sldId id="256" r:id="rId2"/>
    <p:sldId id="258" r:id="rId3"/>
    <p:sldId id="270" r:id="rId4"/>
    <p:sldId id="310" r:id="rId5"/>
    <p:sldId id="312" r:id="rId6"/>
    <p:sldId id="313" r:id="rId7"/>
    <p:sldId id="314" r:id="rId8"/>
    <p:sldId id="315" r:id="rId9"/>
    <p:sldId id="317" r:id="rId10"/>
    <p:sldId id="318" r:id="rId11"/>
    <p:sldId id="316" r:id="rId12"/>
    <p:sldId id="311" r:id="rId13"/>
    <p:sldId id="271" r:id="rId14"/>
    <p:sldId id="321" r:id="rId15"/>
    <p:sldId id="322" r:id="rId16"/>
    <p:sldId id="274" r:id="rId17"/>
    <p:sldId id="275" r:id="rId18"/>
    <p:sldId id="323" r:id="rId19"/>
    <p:sldId id="301" r:id="rId20"/>
    <p:sldId id="302" r:id="rId21"/>
    <p:sldId id="276" r:id="rId22"/>
    <p:sldId id="277" r:id="rId23"/>
    <p:sldId id="304" r:id="rId24"/>
    <p:sldId id="279" r:id="rId25"/>
    <p:sldId id="280" r:id="rId26"/>
    <p:sldId id="307" r:id="rId27"/>
    <p:sldId id="308" r:id="rId28"/>
    <p:sldId id="309" r:id="rId29"/>
    <p:sldId id="298" r:id="rId30"/>
    <p:sldId id="293" r:id="rId31"/>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2537" autoAdjust="0"/>
    <p:restoredTop sz="94664" autoAdjust="0"/>
  </p:normalViewPr>
  <p:slideViewPr>
    <p:cSldViewPr>
      <p:cViewPr varScale="1">
        <p:scale>
          <a:sx n="92" d="100"/>
          <a:sy n="92" d="100"/>
        </p:scale>
        <p:origin x="1860" y="90"/>
      </p:cViewPr>
      <p:guideLst>
        <p:guide orient="horz" pos="2160"/>
        <p:guide pos="2880"/>
      </p:guideLst>
    </p:cSldViewPr>
  </p:slideViewPr>
  <p:notesTextViewPr>
    <p:cViewPr>
      <p:scale>
        <a:sx n="1" d="1"/>
        <a:sy n="1" d="1"/>
      </p:scale>
      <p:origin x="0" y="0"/>
    </p:cViewPr>
  </p:notesTextViewPr>
  <p:sorterViewPr>
    <p:cViewPr>
      <p:scale>
        <a:sx n="66" d="100"/>
        <a:sy n="66" d="100"/>
      </p:scale>
      <p:origin x="0" y="140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Slide Number Placeholder 5"/>
          <p:cNvSpPr>
            <a:spLocks noGrp="1"/>
          </p:cNvSpPr>
          <p:nvPr>
            <p:ph type="sldNum" sz="quarter" idx="10"/>
          </p:nvPr>
        </p:nvSpPr>
        <p:spPr>
          <a:ln/>
        </p:spPr>
        <p:txBody>
          <a:bodyPr/>
          <a:lstStyle>
            <a:lvl1pPr>
              <a:defRPr/>
            </a:lvl1pPr>
          </a:lstStyle>
          <a:p>
            <a:pPr>
              <a:defRPr/>
            </a:pPr>
            <a:fld id="{856998D8-8A0E-45C9-BF1D-16DFE5B1D332}" type="slidenum">
              <a:rPr lang="it-IT"/>
              <a:pPr>
                <a:defRPr/>
              </a:pPr>
              <a:t>‹N›</a:t>
            </a:fld>
            <a:endParaRPr lang="it-IT"/>
          </a:p>
        </p:txBody>
      </p:sp>
      <p:sp>
        <p:nvSpPr>
          <p:cNvPr id="5" name="Footer Placeholder 4"/>
          <p:cNvSpPr>
            <a:spLocks noGrp="1"/>
          </p:cNvSpPr>
          <p:nvPr>
            <p:ph type="ftr" sz="quarter" idx="11"/>
          </p:nvPr>
        </p:nvSpPr>
        <p:spPr/>
        <p:txBody>
          <a:bodyPr/>
          <a:lstStyle>
            <a:lvl1pPr>
              <a:defRPr/>
            </a:lvl1pPr>
          </a:lstStyle>
          <a:p>
            <a:pPr>
              <a:defRPr/>
            </a:pPr>
            <a:endParaRPr lang="it-IT"/>
          </a:p>
        </p:txBody>
      </p:sp>
      <p:sp>
        <p:nvSpPr>
          <p:cNvPr id="6" name="Date Placeholder 3"/>
          <p:cNvSpPr>
            <a:spLocks noGrp="1"/>
          </p:cNvSpPr>
          <p:nvPr>
            <p:ph type="dt" sz="half" idx="12"/>
          </p:nvPr>
        </p:nvSpPr>
        <p:spPr/>
        <p:txBody>
          <a:bodyPr/>
          <a:lstStyle>
            <a:lvl1pPr>
              <a:defRPr/>
            </a:lvl1pPr>
          </a:lstStyle>
          <a:p>
            <a:pPr>
              <a:defRPr/>
            </a:pPr>
            <a:fld id="{55A6B089-000A-48A4-928C-8D14AD133AEE}" type="datetimeFigureOut">
              <a:rPr lang="it-IT"/>
              <a:pPr>
                <a:defRPr/>
              </a:pPr>
              <a:t>11/03/2016</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EF881B84-63B1-4A20-9878-005EC8F118CB}" type="slidenum">
              <a:rPr lang="it-IT"/>
              <a:pPr>
                <a:defRPr/>
              </a:pPr>
              <a:t>‹N›</a:t>
            </a:fld>
            <a:endParaRPr lang="it-IT"/>
          </a:p>
        </p:txBody>
      </p:sp>
      <p:sp>
        <p:nvSpPr>
          <p:cNvPr id="5" name="Footer Placeholder 4"/>
          <p:cNvSpPr>
            <a:spLocks noGrp="1"/>
          </p:cNvSpPr>
          <p:nvPr>
            <p:ph type="ftr" sz="quarter" idx="11"/>
          </p:nvPr>
        </p:nvSpPr>
        <p:spPr/>
        <p:txBody>
          <a:bodyPr/>
          <a:lstStyle>
            <a:lvl1pPr>
              <a:defRPr/>
            </a:lvl1pPr>
          </a:lstStyle>
          <a:p>
            <a:pPr>
              <a:defRPr/>
            </a:pPr>
            <a:endParaRPr lang="it-IT"/>
          </a:p>
        </p:txBody>
      </p:sp>
      <p:sp>
        <p:nvSpPr>
          <p:cNvPr id="6" name="Date Placeholder 3"/>
          <p:cNvSpPr>
            <a:spLocks noGrp="1"/>
          </p:cNvSpPr>
          <p:nvPr>
            <p:ph type="dt" sz="half" idx="12"/>
          </p:nvPr>
        </p:nvSpPr>
        <p:spPr/>
        <p:txBody>
          <a:bodyPr/>
          <a:lstStyle>
            <a:lvl1pPr>
              <a:defRPr/>
            </a:lvl1pPr>
          </a:lstStyle>
          <a:p>
            <a:pPr>
              <a:defRPr/>
            </a:pPr>
            <a:fld id="{A9AD191D-50C4-44A5-8D7B-0D5465EE1D4A}" type="datetimeFigureOut">
              <a:rPr lang="it-IT"/>
              <a:pPr>
                <a:defRPr/>
              </a:pPr>
              <a:t>11/03/2016</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04291914-AA47-4B32-B060-6C9E175F47FB}" type="slidenum">
              <a:rPr lang="it-IT"/>
              <a:pPr>
                <a:defRPr/>
              </a:pPr>
              <a:t>‹N›</a:t>
            </a:fld>
            <a:endParaRPr lang="it-IT"/>
          </a:p>
        </p:txBody>
      </p:sp>
      <p:sp>
        <p:nvSpPr>
          <p:cNvPr id="5" name="Footer Placeholder 4"/>
          <p:cNvSpPr>
            <a:spLocks noGrp="1"/>
          </p:cNvSpPr>
          <p:nvPr>
            <p:ph type="ftr" sz="quarter" idx="11"/>
          </p:nvPr>
        </p:nvSpPr>
        <p:spPr/>
        <p:txBody>
          <a:bodyPr/>
          <a:lstStyle>
            <a:lvl1pPr>
              <a:defRPr/>
            </a:lvl1pPr>
          </a:lstStyle>
          <a:p>
            <a:pPr>
              <a:defRPr/>
            </a:pPr>
            <a:endParaRPr lang="it-IT"/>
          </a:p>
        </p:txBody>
      </p:sp>
      <p:sp>
        <p:nvSpPr>
          <p:cNvPr id="6" name="Date Placeholder 3"/>
          <p:cNvSpPr>
            <a:spLocks noGrp="1"/>
          </p:cNvSpPr>
          <p:nvPr>
            <p:ph type="dt" sz="half" idx="12"/>
          </p:nvPr>
        </p:nvSpPr>
        <p:spPr/>
        <p:txBody>
          <a:bodyPr/>
          <a:lstStyle>
            <a:lvl1pPr>
              <a:defRPr/>
            </a:lvl1pPr>
          </a:lstStyle>
          <a:p>
            <a:pPr>
              <a:defRPr/>
            </a:pPr>
            <a:fld id="{A50BC312-A28D-4C08-AF3C-ACC0464A0FB1}" type="datetimeFigureOut">
              <a:rPr lang="it-IT"/>
              <a:pPr>
                <a:defRPr/>
              </a:pPr>
              <a:t>11/03/2016</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740EC9B8-959D-4694-8BED-B954BB44DBDE}" type="slidenum">
              <a:rPr lang="it-IT"/>
              <a:pPr>
                <a:defRPr/>
              </a:pPr>
              <a:t>‹N›</a:t>
            </a:fld>
            <a:endParaRPr lang="it-IT"/>
          </a:p>
        </p:txBody>
      </p:sp>
      <p:sp>
        <p:nvSpPr>
          <p:cNvPr id="5" name="Footer Placeholder 4"/>
          <p:cNvSpPr>
            <a:spLocks noGrp="1"/>
          </p:cNvSpPr>
          <p:nvPr>
            <p:ph type="ftr" sz="quarter" idx="11"/>
          </p:nvPr>
        </p:nvSpPr>
        <p:spPr/>
        <p:txBody>
          <a:bodyPr/>
          <a:lstStyle>
            <a:lvl1pPr>
              <a:defRPr/>
            </a:lvl1pPr>
          </a:lstStyle>
          <a:p>
            <a:pPr>
              <a:defRPr/>
            </a:pPr>
            <a:endParaRPr lang="it-IT"/>
          </a:p>
        </p:txBody>
      </p:sp>
      <p:sp>
        <p:nvSpPr>
          <p:cNvPr id="6" name="Date Placeholder 3"/>
          <p:cNvSpPr>
            <a:spLocks noGrp="1"/>
          </p:cNvSpPr>
          <p:nvPr>
            <p:ph type="dt" sz="half" idx="12"/>
          </p:nvPr>
        </p:nvSpPr>
        <p:spPr/>
        <p:txBody>
          <a:bodyPr/>
          <a:lstStyle>
            <a:lvl1pPr>
              <a:defRPr/>
            </a:lvl1pPr>
          </a:lstStyle>
          <a:p>
            <a:pPr>
              <a:defRPr/>
            </a:pPr>
            <a:fld id="{040238ED-6811-4D0D-B13C-11620FBEA2A9}" type="datetimeFigureOut">
              <a:rPr lang="it-IT"/>
              <a:pPr>
                <a:defRPr/>
              </a:pPr>
              <a:t>11/03/2016</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a:ln/>
        </p:spPr>
        <p:txBody>
          <a:bodyPr/>
          <a:lstStyle>
            <a:lvl1pPr>
              <a:defRPr/>
            </a:lvl1pPr>
          </a:lstStyle>
          <a:p>
            <a:pPr>
              <a:defRPr/>
            </a:pPr>
            <a:fld id="{5D1AD864-EACE-4CB9-BCD0-F71737D3E505}" type="slidenum">
              <a:rPr lang="it-IT"/>
              <a:pPr>
                <a:defRPr/>
              </a:pPr>
              <a:t>‹N›</a:t>
            </a:fld>
            <a:endParaRPr lang="it-IT"/>
          </a:p>
        </p:txBody>
      </p:sp>
      <p:sp>
        <p:nvSpPr>
          <p:cNvPr id="5" name="Footer Placeholder 4"/>
          <p:cNvSpPr>
            <a:spLocks noGrp="1"/>
          </p:cNvSpPr>
          <p:nvPr>
            <p:ph type="ftr" sz="quarter" idx="11"/>
          </p:nvPr>
        </p:nvSpPr>
        <p:spPr/>
        <p:txBody>
          <a:bodyPr/>
          <a:lstStyle>
            <a:lvl1pPr>
              <a:defRPr/>
            </a:lvl1pPr>
          </a:lstStyle>
          <a:p>
            <a:pPr>
              <a:defRPr/>
            </a:pPr>
            <a:endParaRPr lang="it-IT"/>
          </a:p>
        </p:txBody>
      </p:sp>
      <p:sp>
        <p:nvSpPr>
          <p:cNvPr id="6" name="Date Placeholder 3"/>
          <p:cNvSpPr>
            <a:spLocks noGrp="1"/>
          </p:cNvSpPr>
          <p:nvPr>
            <p:ph type="dt" sz="half" idx="12"/>
          </p:nvPr>
        </p:nvSpPr>
        <p:spPr/>
        <p:txBody>
          <a:bodyPr/>
          <a:lstStyle>
            <a:lvl1pPr>
              <a:defRPr/>
            </a:lvl1pPr>
          </a:lstStyle>
          <a:p>
            <a:pPr>
              <a:defRPr/>
            </a:pPr>
            <a:fld id="{F9BFAB09-EF25-4103-A8B1-F43A4E7DEE52}" type="datetimeFigureOut">
              <a:rPr lang="it-IT"/>
              <a:pPr>
                <a:defRPr/>
              </a:pPr>
              <a:t>11/03/2016</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a:ln/>
        </p:spPr>
        <p:txBody>
          <a:bodyPr/>
          <a:lstStyle>
            <a:lvl1pPr>
              <a:defRPr/>
            </a:lvl1pPr>
          </a:lstStyle>
          <a:p>
            <a:pPr>
              <a:defRPr/>
            </a:pPr>
            <a:fld id="{136E1548-EC9E-46B1-AF09-9A83DE3CC500}" type="slidenum">
              <a:rPr lang="it-IT"/>
              <a:pPr>
                <a:defRPr/>
              </a:pPr>
              <a:t>‹N›</a:t>
            </a:fld>
            <a:endParaRPr lang="it-IT"/>
          </a:p>
        </p:txBody>
      </p:sp>
      <p:sp>
        <p:nvSpPr>
          <p:cNvPr id="6" name="Footer Placeholder 4"/>
          <p:cNvSpPr>
            <a:spLocks noGrp="1"/>
          </p:cNvSpPr>
          <p:nvPr>
            <p:ph type="ftr" sz="quarter" idx="11"/>
          </p:nvPr>
        </p:nvSpPr>
        <p:spPr/>
        <p:txBody>
          <a:bodyPr/>
          <a:lstStyle>
            <a:lvl1pPr>
              <a:defRPr/>
            </a:lvl1pPr>
          </a:lstStyle>
          <a:p>
            <a:pPr>
              <a:defRPr/>
            </a:pPr>
            <a:endParaRPr lang="it-IT"/>
          </a:p>
        </p:txBody>
      </p:sp>
      <p:sp>
        <p:nvSpPr>
          <p:cNvPr id="7" name="Date Placeholder 3"/>
          <p:cNvSpPr>
            <a:spLocks noGrp="1"/>
          </p:cNvSpPr>
          <p:nvPr>
            <p:ph type="dt" sz="half" idx="12"/>
          </p:nvPr>
        </p:nvSpPr>
        <p:spPr/>
        <p:txBody>
          <a:bodyPr/>
          <a:lstStyle>
            <a:lvl1pPr>
              <a:defRPr/>
            </a:lvl1pPr>
          </a:lstStyle>
          <a:p>
            <a:pPr>
              <a:defRPr/>
            </a:pPr>
            <a:fld id="{26B88962-855B-4BDD-8FAE-4DB8CC144CF8}" type="datetimeFigureOut">
              <a:rPr lang="it-IT"/>
              <a:pPr>
                <a:defRPr/>
              </a:pPr>
              <a:t>11/03/2016</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a:ln/>
        </p:spPr>
        <p:txBody>
          <a:bodyPr/>
          <a:lstStyle>
            <a:lvl1pPr>
              <a:defRPr/>
            </a:lvl1pPr>
          </a:lstStyle>
          <a:p>
            <a:pPr>
              <a:defRPr/>
            </a:pPr>
            <a:fld id="{8F713B48-004F-40D0-8AB2-458A41127EFE}" type="slidenum">
              <a:rPr lang="it-IT"/>
              <a:pPr>
                <a:defRPr/>
              </a:pPr>
              <a:t>‹N›</a:t>
            </a:fld>
            <a:endParaRPr lang="it-IT"/>
          </a:p>
        </p:txBody>
      </p:sp>
      <p:sp>
        <p:nvSpPr>
          <p:cNvPr id="8" name="Footer Placeholder 4"/>
          <p:cNvSpPr>
            <a:spLocks noGrp="1"/>
          </p:cNvSpPr>
          <p:nvPr>
            <p:ph type="ftr" sz="quarter" idx="11"/>
          </p:nvPr>
        </p:nvSpPr>
        <p:spPr/>
        <p:txBody>
          <a:bodyPr/>
          <a:lstStyle>
            <a:lvl1pPr>
              <a:defRPr/>
            </a:lvl1pPr>
          </a:lstStyle>
          <a:p>
            <a:pPr>
              <a:defRPr/>
            </a:pPr>
            <a:endParaRPr lang="it-IT"/>
          </a:p>
        </p:txBody>
      </p:sp>
      <p:sp>
        <p:nvSpPr>
          <p:cNvPr id="9" name="Date Placeholder 3"/>
          <p:cNvSpPr>
            <a:spLocks noGrp="1"/>
          </p:cNvSpPr>
          <p:nvPr>
            <p:ph type="dt" sz="half" idx="12"/>
          </p:nvPr>
        </p:nvSpPr>
        <p:spPr/>
        <p:txBody>
          <a:bodyPr/>
          <a:lstStyle>
            <a:lvl1pPr>
              <a:defRPr/>
            </a:lvl1pPr>
          </a:lstStyle>
          <a:p>
            <a:pPr>
              <a:defRPr/>
            </a:pPr>
            <a:fld id="{A57A4EFF-55DF-4FB2-8459-815183774A76}" type="datetimeFigureOut">
              <a:rPr lang="it-IT"/>
              <a:pPr>
                <a:defRPr/>
              </a:pPr>
              <a:t>11/03/2016</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a:ln/>
        </p:spPr>
        <p:txBody>
          <a:bodyPr/>
          <a:lstStyle>
            <a:lvl1pPr>
              <a:defRPr/>
            </a:lvl1pPr>
          </a:lstStyle>
          <a:p>
            <a:pPr>
              <a:defRPr/>
            </a:pPr>
            <a:fld id="{E934E62E-D28C-467E-AF52-E1198584D065}" type="slidenum">
              <a:rPr lang="it-IT"/>
              <a:pPr>
                <a:defRPr/>
              </a:pPr>
              <a:t>‹N›</a:t>
            </a:fld>
            <a:endParaRPr lang="it-IT"/>
          </a:p>
        </p:txBody>
      </p:sp>
      <p:sp>
        <p:nvSpPr>
          <p:cNvPr id="4" name="Footer Placeholder 4"/>
          <p:cNvSpPr>
            <a:spLocks noGrp="1"/>
          </p:cNvSpPr>
          <p:nvPr>
            <p:ph type="ftr" sz="quarter" idx="11"/>
          </p:nvPr>
        </p:nvSpPr>
        <p:spPr/>
        <p:txBody>
          <a:bodyPr/>
          <a:lstStyle>
            <a:lvl1pPr>
              <a:defRPr/>
            </a:lvl1pPr>
          </a:lstStyle>
          <a:p>
            <a:pPr>
              <a:defRPr/>
            </a:pPr>
            <a:endParaRPr lang="it-IT"/>
          </a:p>
        </p:txBody>
      </p:sp>
      <p:sp>
        <p:nvSpPr>
          <p:cNvPr id="5" name="Date Placeholder 3"/>
          <p:cNvSpPr>
            <a:spLocks noGrp="1"/>
          </p:cNvSpPr>
          <p:nvPr>
            <p:ph type="dt" sz="half" idx="12"/>
          </p:nvPr>
        </p:nvSpPr>
        <p:spPr/>
        <p:txBody>
          <a:bodyPr/>
          <a:lstStyle>
            <a:lvl1pPr>
              <a:defRPr/>
            </a:lvl1pPr>
          </a:lstStyle>
          <a:p>
            <a:pPr>
              <a:defRPr/>
            </a:pPr>
            <a:fld id="{7315737F-FAA7-4F82-AED0-4D1A966B3BE1}" type="datetimeFigureOut">
              <a:rPr lang="it-IT"/>
              <a:pPr>
                <a:defRPr/>
              </a:pPr>
              <a:t>11/03/2016</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ln/>
        </p:spPr>
        <p:txBody>
          <a:bodyPr/>
          <a:lstStyle>
            <a:lvl1pPr>
              <a:defRPr/>
            </a:lvl1pPr>
          </a:lstStyle>
          <a:p>
            <a:pPr>
              <a:defRPr/>
            </a:pPr>
            <a:fld id="{72BB01B6-ECAA-4091-B71E-AF4C3CD674C0}" type="slidenum">
              <a:rPr lang="it-IT"/>
              <a:pPr>
                <a:defRPr/>
              </a:pPr>
              <a:t>‹N›</a:t>
            </a:fld>
            <a:endParaRPr lang="it-IT"/>
          </a:p>
        </p:txBody>
      </p:sp>
      <p:sp>
        <p:nvSpPr>
          <p:cNvPr id="3" name="Footer Placeholder 4"/>
          <p:cNvSpPr>
            <a:spLocks noGrp="1"/>
          </p:cNvSpPr>
          <p:nvPr>
            <p:ph type="ftr" sz="quarter" idx="11"/>
          </p:nvPr>
        </p:nvSpPr>
        <p:spPr/>
        <p:txBody>
          <a:bodyPr/>
          <a:lstStyle>
            <a:lvl1pPr>
              <a:defRPr/>
            </a:lvl1pPr>
          </a:lstStyle>
          <a:p>
            <a:pPr>
              <a:defRPr/>
            </a:pPr>
            <a:endParaRPr lang="it-IT"/>
          </a:p>
        </p:txBody>
      </p:sp>
      <p:sp>
        <p:nvSpPr>
          <p:cNvPr id="4" name="Date Placeholder 3"/>
          <p:cNvSpPr>
            <a:spLocks noGrp="1"/>
          </p:cNvSpPr>
          <p:nvPr>
            <p:ph type="dt" sz="half" idx="12"/>
          </p:nvPr>
        </p:nvSpPr>
        <p:spPr/>
        <p:txBody>
          <a:bodyPr/>
          <a:lstStyle>
            <a:lvl1pPr>
              <a:defRPr/>
            </a:lvl1pPr>
          </a:lstStyle>
          <a:p>
            <a:pPr>
              <a:defRPr/>
            </a:pPr>
            <a:fld id="{843AF44A-E0BF-439F-9D40-73636CB0C54E}" type="datetimeFigureOut">
              <a:rPr lang="it-IT"/>
              <a:pPr>
                <a:defRPr/>
              </a:pPr>
              <a:t>11/03/2016</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4"/>
          </p:nvPr>
        </p:nvSpPr>
        <p:spPr>
          <a:ln/>
        </p:spPr>
        <p:txBody>
          <a:bodyPr/>
          <a:lstStyle>
            <a:lvl1pPr>
              <a:defRPr/>
            </a:lvl1pPr>
          </a:lstStyle>
          <a:p>
            <a:pPr>
              <a:defRPr/>
            </a:pPr>
            <a:fld id="{970096FA-C799-47DB-9B26-2D0E1BF47A37}" type="slidenum">
              <a:rPr lang="it-IT"/>
              <a:pPr>
                <a:defRPr/>
              </a:pPr>
              <a:t>‹N›</a:t>
            </a:fld>
            <a:endParaRPr lang="it-IT"/>
          </a:p>
        </p:txBody>
      </p:sp>
      <p:sp>
        <p:nvSpPr>
          <p:cNvPr id="6" name="Footer Placeholder 4"/>
          <p:cNvSpPr>
            <a:spLocks noGrp="1"/>
          </p:cNvSpPr>
          <p:nvPr>
            <p:ph type="ftr" sz="quarter" idx="15"/>
          </p:nvPr>
        </p:nvSpPr>
        <p:spPr/>
        <p:txBody>
          <a:bodyPr/>
          <a:lstStyle>
            <a:lvl1pPr>
              <a:defRPr/>
            </a:lvl1pPr>
          </a:lstStyle>
          <a:p>
            <a:pPr>
              <a:defRPr/>
            </a:pPr>
            <a:endParaRPr lang="it-IT"/>
          </a:p>
        </p:txBody>
      </p:sp>
      <p:sp>
        <p:nvSpPr>
          <p:cNvPr id="7" name="Date Placeholder 3"/>
          <p:cNvSpPr>
            <a:spLocks noGrp="1"/>
          </p:cNvSpPr>
          <p:nvPr>
            <p:ph type="dt" sz="half" idx="16"/>
          </p:nvPr>
        </p:nvSpPr>
        <p:spPr/>
        <p:txBody>
          <a:bodyPr/>
          <a:lstStyle>
            <a:lvl1pPr>
              <a:defRPr/>
            </a:lvl1pPr>
          </a:lstStyle>
          <a:p>
            <a:pPr>
              <a:defRPr/>
            </a:pPr>
            <a:fld id="{D1B2E26F-381C-4A59-9B10-FF4FC0E5DDA8}" type="datetimeFigureOut">
              <a:rPr lang="it-IT"/>
              <a:pPr>
                <a:defRPr/>
              </a:pPr>
              <a:t>11/03/2016</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ln/>
        </p:spPr>
        <p:txBody>
          <a:bodyPr/>
          <a:lstStyle>
            <a:lvl1pPr>
              <a:defRPr/>
            </a:lvl1pPr>
          </a:lstStyle>
          <a:p>
            <a:pPr>
              <a:defRPr/>
            </a:pPr>
            <a:fld id="{E86EB88D-57B0-4041-B9CC-03F65A2F2947}" type="slidenum">
              <a:rPr lang="it-IT"/>
              <a:pPr>
                <a:defRPr/>
              </a:pPr>
              <a:t>‹N›</a:t>
            </a:fld>
            <a:endParaRPr lang="it-IT"/>
          </a:p>
        </p:txBody>
      </p:sp>
      <p:sp>
        <p:nvSpPr>
          <p:cNvPr id="6" name="Footer Placeholder 4"/>
          <p:cNvSpPr>
            <a:spLocks noGrp="1"/>
          </p:cNvSpPr>
          <p:nvPr>
            <p:ph type="ftr" sz="quarter" idx="11"/>
          </p:nvPr>
        </p:nvSpPr>
        <p:spPr/>
        <p:txBody>
          <a:bodyPr/>
          <a:lstStyle>
            <a:lvl1pPr>
              <a:defRPr/>
            </a:lvl1pPr>
          </a:lstStyle>
          <a:p>
            <a:pPr>
              <a:defRPr/>
            </a:pPr>
            <a:endParaRPr lang="it-IT"/>
          </a:p>
        </p:txBody>
      </p:sp>
      <p:sp>
        <p:nvSpPr>
          <p:cNvPr id="7" name="Date Placeholder 3"/>
          <p:cNvSpPr>
            <a:spLocks noGrp="1"/>
          </p:cNvSpPr>
          <p:nvPr>
            <p:ph type="dt" sz="half" idx="12"/>
          </p:nvPr>
        </p:nvSpPr>
        <p:spPr/>
        <p:txBody>
          <a:bodyPr/>
          <a:lstStyle>
            <a:lvl1pPr>
              <a:defRPr/>
            </a:lvl1pPr>
          </a:lstStyle>
          <a:p>
            <a:pPr>
              <a:defRPr/>
            </a:pPr>
            <a:fld id="{9F31DDAE-FCA8-470D-B3A6-B8FB36792638}" type="datetimeFigureOut">
              <a:rPr lang="it-IT"/>
              <a:pPr>
                <a:defRPr/>
              </a:pPr>
              <a:t>11/03/2016</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76200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lIns="0" tIns="0" rIns="0" bIns="0" rtlCol="0" anchor="ctr"/>
          <a:lstStyle>
            <a:lvl1pPr algn="ctr" fontAlgn="auto">
              <a:spcBef>
                <a:spcPts val="0"/>
              </a:spcBef>
              <a:spcAft>
                <a:spcPts val="0"/>
              </a:spcAft>
              <a:defRPr sz="1800">
                <a:solidFill>
                  <a:srgbClr val="FFFFFF"/>
                </a:solidFill>
                <a:latin typeface="+mn-lt"/>
                <a:cs typeface="+mn-cs"/>
              </a:defRPr>
            </a:lvl1pPr>
          </a:lstStyle>
          <a:p>
            <a:pPr>
              <a:defRPr/>
            </a:pPr>
            <a:fld id="{D34FEEAA-3529-4A80-B803-95A7E41FB1C8}" type="slidenum">
              <a:rPr lang="it-IT"/>
              <a:pPr>
                <a:defRPr/>
              </a:pPr>
              <a:t>‹N›</a:t>
            </a:fld>
            <a:endParaRPr lang="it-IT"/>
          </a:p>
        </p:txBody>
      </p:sp>
      <p:sp>
        <p:nvSpPr>
          <p:cNvPr id="5" name="Footer Placeholder 4"/>
          <p:cNvSpPr>
            <a:spLocks noGrp="1"/>
          </p:cNvSpPr>
          <p:nvPr>
            <p:ph type="ftr" sz="quarter" idx="3"/>
          </p:nvPr>
        </p:nvSpPr>
        <p:spPr>
          <a:xfrm rot="16200000">
            <a:off x="7587456" y="4048919"/>
            <a:ext cx="2366963" cy="365125"/>
          </a:xfrm>
          <a:prstGeom prst="rect">
            <a:avLst/>
          </a:prstGeom>
        </p:spPr>
        <p:txBody>
          <a:bodyPr vert="horz" lIns="91440" tIns="45720" rIns="91440" bIns="45720" rtlCol="0" anchor="ctr"/>
          <a:lstStyle>
            <a:lvl1pPr algn="r" fontAlgn="auto">
              <a:spcBef>
                <a:spcPts val="0"/>
              </a:spcBef>
              <a:spcAft>
                <a:spcPts val="0"/>
              </a:spcAft>
              <a:defRPr sz="1200">
                <a:solidFill>
                  <a:schemeClr val="bg2"/>
                </a:solidFill>
                <a:latin typeface="+mn-lt"/>
                <a:cs typeface="+mn-cs"/>
              </a:defRPr>
            </a:lvl1pPr>
          </a:lstStyle>
          <a:p>
            <a:pPr>
              <a:defRPr/>
            </a:pPr>
            <a:endParaRPr lang="it-IT"/>
          </a:p>
        </p:txBody>
      </p:sp>
      <p:sp>
        <p:nvSpPr>
          <p:cNvPr id="4" name="Date Placeholder 3"/>
          <p:cNvSpPr>
            <a:spLocks noGrp="1"/>
          </p:cNvSpPr>
          <p:nvPr>
            <p:ph type="dt" sz="half" idx="2"/>
          </p:nvPr>
        </p:nvSpPr>
        <p:spPr>
          <a:xfrm rot="16200000">
            <a:off x="7551738" y="1646237"/>
            <a:ext cx="2438400" cy="365125"/>
          </a:xfrm>
          <a:prstGeom prst="rect">
            <a:avLst/>
          </a:prstGeom>
        </p:spPr>
        <p:txBody>
          <a:bodyPr vert="horz" lIns="91440" tIns="45720" rIns="91440" bIns="45720" rtlCol="0" anchor="ctr"/>
          <a:lstStyle>
            <a:lvl1pPr algn="l" fontAlgn="auto">
              <a:spcBef>
                <a:spcPts val="0"/>
              </a:spcBef>
              <a:spcAft>
                <a:spcPts val="0"/>
              </a:spcAft>
              <a:defRPr sz="1200">
                <a:solidFill>
                  <a:schemeClr val="bg2"/>
                </a:solidFill>
                <a:latin typeface="+mn-lt"/>
                <a:cs typeface="+mn-cs"/>
              </a:defRPr>
            </a:lvl1pPr>
          </a:lstStyle>
          <a:p>
            <a:pPr>
              <a:defRPr/>
            </a:pPr>
            <a:fld id="{E7985886-3348-4D8A-8C0B-093D8CB611C6}" type="datetimeFigureOut">
              <a:rPr lang="it-IT"/>
              <a:pPr>
                <a:defRPr/>
              </a:pPr>
              <a:t>11/03/2016</a:t>
            </a:fld>
            <a:endParaRPr lang="it-IT"/>
          </a:p>
        </p:txBody>
      </p:sp>
    </p:spTree>
  </p:cSld>
  <p:clrMap bg1="lt1" tx1="dk1" bg2="lt2" tx2="dk2" accent1="accent1" accent2="accent2" accent3="accent3" accent4="accent4" accent5="accent5" accent6="accent6" hlink="hlink" folHlink="folHlink"/>
  <p:sldLayoutIdLst>
    <p:sldLayoutId id="2147483695" r:id="rId1"/>
    <p:sldLayoutId id="2147483694" r:id="rId2"/>
    <p:sldLayoutId id="2147483693" r:id="rId3"/>
    <p:sldLayoutId id="2147483692" r:id="rId4"/>
    <p:sldLayoutId id="2147483691" r:id="rId5"/>
    <p:sldLayoutId id="2147483690" r:id="rId6"/>
    <p:sldLayoutId id="2147483689" r:id="rId7"/>
    <p:sldLayoutId id="2147483688" r:id="rId8"/>
    <p:sldLayoutId id="2147483687" r:id="rId9"/>
    <p:sldLayoutId id="2147483686" r:id="rId10"/>
    <p:sldLayoutId id="2147483685" r:id="rId11"/>
  </p:sldLayoutIdLst>
  <p:txStyles>
    <p:titleStyle>
      <a:lvl1pPr algn="l" rtl="0" eaLnBrk="0" fontAlgn="base" hangingPunct="0">
        <a:spcBef>
          <a:spcPct val="0"/>
        </a:spcBef>
        <a:spcAft>
          <a:spcPct val="0"/>
        </a:spcAft>
        <a:defRPr sz="4600" kern="1200" spc="-100">
          <a:solidFill>
            <a:schemeClr val="tx2"/>
          </a:solidFill>
          <a:latin typeface="+mj-lt"/>
          <a:ea typeface="+mj-ea"/>
          <a:cs typeface="+mj-cs"/>
        </a:defRPr>
      </a:lvl1pPr>
      <a:lvl2pPr algn="l" rtl="0" eaLnBrk="0" fontAlgn="base" hangingPunct="0">
        <a:spcBef>
          <a:spcPct val="0"/>
        </a:spcBef>
        <a:spcAft>
          <a:spcPct val="0"/>
        </a:spcAft>
        <a:defRPr sz="4600">
          <a:solidFill>
            <a:schemeClr val="tx2"/>
          </a:solidFill>
          <a:latin typeface="Cambria" pitchFamily="18" charset="0"/>
        </a:defRPr>
      </a:lvl2pPr>
      <a:lvl3pPr algn="l" rtl="0" eaLnBrk="0" fontAlgn="base" hangingPunct="0">
        <a:spcBef>
          <a:spcPct val="0"/>
        </a:spcBef>
        <a:spcAft>
          <a:spcPct val="0"/>
        </a:spcAft>
        <a:defRPr sz="4600">
          <a:solidFill>
            <a:schemeClr val="tx2"/>
          </a:solidFill>
          <a:latin typeface="Cambria" pitchFamily="18" charset="0"/>
        </a:defRPr>
      </a:lvl3pPr>
      <a:lvl4pPr algn="l" rtl="0" eaLnBrk="0" fontAlgn="base" hangingPunct="0">
        <a:spcBef>
          <a:spcPct val="0"/>
        </a:spcBef>
        <a:spcAft>
          <a:spcPct val="0"/>
        </a:spcAft>
        <a:defRPr sz="4600">
          <a:solidFill>
            <a:schemeClr val="tx2"/>
          </a:solidFill>
          <a:latin typeface="Cambria" pitchFamily="18" charset="0"/>
        </a:defRPr>
      </a:lvl4pPr>
      <a:lvl5pPr algn="l" rtl="0" eaLnBrk="0" fontAlgn="base" hangingPunct="0">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eaLnBrk="0" fontAlgn="base" hangingPunct="0">
        <a:spcBef>
          <a:spcPct val="20000"/>
        </a:spcBef>
        <a:spcAft>
          <a:spcPct val="0"/>
        </a:spcAft>
        <a:buClr>
          <a:schemeClr val="accent1"/>
        </a:buClr>
        <a:buFont typeface="Arial" charset="0"/>
        <a:buChar char="•"/>
        <a:defRPr sz="2200" kern="1200">
          <a:solidFill>
            <a:schemeClr val="tx1"/>
          </a:solidFill>
          <a:latin typeface="+mn-lt"/>
          <a:ea typeface="+mn-ea"/>
          <a:cs typeface="+mn-cs"/>
        </a:defRPr>
      </a:lvl1pPr>
      <a:lvl2pPr marL="639763" indent="-228600" algn="l" rtl="0" eaLnBrk="0" fontAlgn="base" hangingPunct="0">
        <a:spcBef>
          <a:spcPct val="20000"/>
        </a:spcBef>
        <a:spcAft>
          <a:spcPct val="0"/>
        </a:spcAft>
        <a:buClr>
          <a:schemeClr val="accent2"/>
        </a:buClr>
        <a:buFont typeface="Arial" charset="0"/>
        <a:buChar char="•"/>
        <a:defRPr sz="2000" kern="1200">
          <a:solidFill>
            <a:schemeClr val="tx1"/>
          </a:solidFill>
          <a:latin typeface="+mn-lt"/>
          <a:ea typeface="+mn-ea"/>
          <a:cs typeface="+mn-cs"/>
        </a:defRPr>
      </a:lvl2pPr>
      <a:lvl3pPr marL="1004888" indent="-228600" algn="l" rtl="0" eaLnBrk="0" fontAlgn="base" hangingPunct="0">
        <a:spcBef>
          <a:spcPct val="20000"/>
        </a:spcBef>
        <a:spcAft>
          <a:spcPct val="0"/>
        </a:spcAft>
        <a:buClr>
          <a:srgbClr val="7F8FA9"/>
        </a:buClr>
        <a:buFont typeface="Arial" charset="0"/>
        <a:buChar char="•"/>
        <a:defRPr kern="1200">
          <a:solidFill>
            <a:schemeClr val="tx1"/>
          </a:solidFill>
          <a:latin typeface="+mn-lt"/>
          <a:ea typeface="+mn-ea"/>
          <a:cs typeface="+mn-cs"/>
        </a:defRPr>
      </a:lvl3pPr>
      <a:lvl4pPr marL="1279525" indent="-228600" algn="l" rtl="0" eaLnBrk="0" fontAlgn="base" hangingPunct="0">
        <a:spcBef>
          <a:spcPct val="20000"/>
        </a:spcBef>
        <a:spcAft>
          <a:spcPct val="0"/>
        </a:spcAft>
        <a:buClr>
          <a:srgbClr val="4A66AC"/>
        </a:buClr>
        <a:buFont typeface="Arial" charset="0"/>
        <a:buChar char="•"/>
        <a:defRPr sz="1600" kern="1200">
          <a:solidFill>
            <a:schemeClr val="tx1"/>
          </a:solidFill>
          <a:latin typeface="+mn-lt"/>
          <a:ea typeface="+mn-ea"/>
          <a:cs typeface="+mn-cs"/>
        </a:defRPr>
      </a:lvl4pPr>
      <a:lvl5pPr marL="1554163" indent="-228600" algn="l" rtl="0" eaLnBrk="0" fontAlgn="base" hangingPunct="0">
        <a:spcBef>
          <a:spcPct val="20000"/>
        </a:spcBef>
        <a:spcAft>
          <a:spcPct val="0"/>
        </a:spcAft>
        <a:buClr>
          <a:srgbClr val="5AA2AE"/>
        </a:buClr>
        <a:buFont typeface="Arial"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288" y="692150"/>
            <a:ext cx="7543800" cy="2593975"/>
          </a:xfrm>
        </p:spPr>
        <p:txBody>
          <a:bodyPr wrap="square" numCol="1" anchorCtr="0" compatLnSpc="1">
            <a:prstTxWarp prst="textNoShape">
              <a:avLst/>
            </a:prstTxWarp>
          </a:bodyPr>
          <a:lstStyle/>
          <a:p>
            <a:pPr eaLnBrk="1" hangingPunct="1">
              <a:defRPr/>
            </a:pPr>
            <a:r>
              <a:rPr lang="it-IT" sz="4400" b="1" i="1" smtClean="0">
                <a:effectLst>
                  <a:outerShdw blurRad="38100" dist="38100" dir="2700000" algn="tl">
                    <a:srgbClr val="C0C0C0"/>
                  </a:outerShdw>
                </a:effectLst>
                <a:latin typeface="Calibri" pitchFamily="34" charset="0"/>
              </a:rPr>
              <a:t>Obblighi di Trasparenza per le </a:t>
            </a:r>
            <a:br>
              <a:rPr lang="it-IT" sz="4400" b="1" i="1" smtClean="0">
                <a:effectLst>
                  <a:outerShdw blurRad="38100" dist="38100" dir="2700000" algn="tl">
                    <a:srgbClr val="C0C0C0"/>
                  </a:outerShdw>
                </a:effectLst>
                <a:latin typeface="Calibri" pitchFamily="34" charset="0"/>
              </a:rPr>
            </a:br>
            <a:r>
              <a:rPr lang="it-IT" sz="4400" b="1" i="1" smtClean="0">
                <a:effectLst>
                  <a:outerShdw blurRad="38100" dist="38100" dir="2700000" algn="tl">
                    <a:srgbClr val="C0C0C0"/>
                  </a:outerShdw>
                </a:effectLst>
                <a:latin typeface="Calibri" pitchFamily="34" charset="0"/>
              </a:rPr>
              <a:t>Pubbliche Amministrazioni</a:t>
            </a:r>
            <a:r>
              <a:rPr lang="it-IT" sz="4400" i="1" smtClean="0">
                <a:effectLst>
                  <a:outerShdw blurRad="38100" dist="38100" dir="2700000" algn="tl">
                    <a:srgbClr val="C0C0C0"/>
                  </a:outerShdw>
                </a:effectLst>
                <a:latin typeface="Calibri" pitchFamily="34" charset="0"/>
              </a:rPr>
              <a:t/>
            </a:r>
            <a:br>
              <a:rPr lang="it-IT" sz="4400" i="1" smtClean="0">
                <a:effectLst>
                  <a:outerShdw blurRad="38100" dist="38100" dir="2700000" algn="tl">
                    <a:srgbClr val="C0C0C0"/>
                  </a:outerShdw>
                </a:effectLst>
                <a:latin typeface="Calibri" pitchFamily="34" charset="0"/>
              </a:rPr>
            </a:br>
            <a:endParaRPr lang="it-IT" sz="4400" i="1" smtClean="0">
              <a:effectLst>
                <a:outerShdw blurRad="38100" dist="38100" dir="2700000" algn="tl">
                  <a:srgbClr val="C0C0C0"/>
                </a:outerShdw>
              </a:effectLst>
              <a:latin typeface="Calibri" pitchFamily="34" charset="0"/>
            </a:endParaRPr>
          </a:p>
        </p:txBody>
      </p:sp>
      <p:sp>
        <p:nvSpPr>
          <p:cNvPr id="13314" name="Subtitle 2"/>
          <p:cNvSpPr>
            <a:spLocks noGrp="1"/>
          </p:cNvSpPr>
          <p:nvPr>
            <p:ph type="subTitle" idx="1"/>
          </p:nvPr>
        </p:nvSpPr>
        <p:spPr>
          <a:xfrm>
            <a:off x="684213" y="4492625"/>
            <a:ext cx="7558087" cy="1657350"/>
          </a:xfrm>
        </p:spPr>
        <p:txBody>
          <a:bodyPr/>
          <a:lstStyle/>
          <a:p>
            <a:pPr eaLnBrk="1" hangingPunct="1"/>
            <a:endParaRPr lang="it-IT" sz="1100" smtClean="0">
              <a:solidFill>
                <a:srgbClr val="898989"/>
              </a:solidFill>
            </a:endParaRPr>
          </a:p>
          <a:p>
            <a:pPr eaLnBrk="1" hangingPunct="1"/>
            <a:endParaRPr lang="it-IT" sz="1100" smtClean="0">
              <a:solidFill>
                <a:srgbClr val="898989"/>
              </a:solidFill>
            </a:endParaRPr>
          </a:p>
          <a:p>
            <a:pPr eaLnBrk="1" hangingPunct="1"/>
            <a:r>
              <a:rPr lang="it-IT" smtClean="0">
                <a:solidFill>
                  <a:srgbClr val="898989"/>
                </a:solidFill>
              </a:rPr>
              <a:t>				       </a:t>
            </a:r>
            <a:r>
              <a:rPr lang="it-IT" sz="2400" b="1" i="1" u="sng" smtClean="0">
                <a:solidFill>
                  <a:schemeClr val="tx2"/>
                </a:solidFill>
              </a:rPr>
              <a:t>Emiliano Raganella</a:t>
            </a:r>
          </a:p>
          <a:p>
            <a:pPr eaLnBrk="1" hangingPunct="1"/>
            <a:r>
              <a:rPr lang="it-IT" sz="1800" b="1" i="1" smtClean="0">
                <a:solidFill>
                  <a:schemeClr val="tx2"/>
                </a:solidFill>
              </a:rPr>
              <a:t>				          Consigliere TAR Calabria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p:cNvSpPr>
          <p:nvPr>
            <p:ph type="title"/>
          </p:nvPr>
        </p:nvSpPr>
        <p:spPr bwMode="auto"/>
        <p:txBody>
          <a:bodyPr wrap="square" numCol="1" anchorCtr="0" compatLnSpc="1">
            <a:prstTxWarp prst="textNoShape">
              <a:avLst/>
            </a:prstTxWarp>
          </a:bodyPr>
          <a:lstStyle/>
          <a:p>
            <a:pPr>
              <a:defRPr/>
            </a:pPr>
            <a:r>
              <a:rPr lang="it-IT" smtClean="0"/>
              <a:t>D.lgs. 14 marzo 2013 n.33 </a:t>
            </a:r>
            <a:r>
              <a:rPr lang="it-IT" sz="1800" smtClean="0"/>
              <a:t>7</a:t>
            </a:r>
          </a:p>
        </p:txBody>
      </p:sp>
      <p:sp>
        <p:nvSpPr>
          <p:cNvPr id="24578" name="Rectangle 3"/>
          <p:cNvSpPr>
            <a:spLocks noGrp="1"/>
          </p:cNvSpPr>
          <p:nvPr>
            <p:ph type="body" idx="1"/>
          </p:nvPr>
        </p:nvSpPr>
        <p:spPr/>
        <p:txBody>
          <a:bodyPr/>
          <a:lstStyle/>
          <a:p>
            <a:r>
              <a:rPr lang="it-IT" smtClean="0"/>
              <a:t>Trasparenza dell’attività di pianificazione e governo del territorio;</a:t>
            </a:r>
          </a:p>
          <a:p>
            <a:r>
              <a:rPr lang="it-IT" smtClean="0"/>
              <a:t>Pubblicazione e accesso alle informazioni ambientali;</a:t>
            </a:r>
          </a:p>
          <a:p>
            <a:r>
              <a:rPr lang="it-IT" smtClean="0"/>
              <a:t>Atti relativi al servizio sanitario (strutture accreditate; procedure di conferimento incarichi; gli enti e le aziende che erogano servizi devono indicare sul proprio sito i tempi di attesa);</a:t>
            </a:r>
          </a:p>
          <a:p>
            <a:r>
              <a:rPr lang="it-IT" smtClean="0"/>
              <a:t>Gli atti relativi agli interventi straordinari e di emergenza che comportano deroghe alla legislazione vigente;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p:nvPr>
        </p:nvSpPr>
        <p:spPr bwMode="auto"/>
        <p:txBody>
          <a:bodyPr wrap="square" numCol="1" anchorCtr="0" compatLnSpc="1">
            <a:prstTxWarp prst="textNoShape">
              <a:avLst/>
            </a:prstTxWarp>
          </a:bodyPr>
          <a:lstStyle/>
          <a:p>
            <a:pPr>
              <a:defRPr/>
            </a:pPr>
            <a:r>
              <a:rPr lang="it-IT" smtClean="0"/>
              <a:t>D.lgs. 14 marzo 2013 n.33 </a:t>
            </a:r>
            <a:r>
              <a:rPr lang="it-IT" sz="1800" smtClean="0"/>
              <a:t>8</a:t>
            </a:r>
          </a:p>
        </p:txBody>
      </p:sp>
      <p:sp>
        <p:nvSpPr>
          <p:cNvPr id="25602" name="Rectangle 3"/>
          <p:cNvSpPr>
            <a:spLocks noGrp="1"/>
          </p:cNvSpPr>
          <p:nvPr>
            <p:ph type="body" idx="1"/>
          </p:nvPr>
        </p:nvSpPr>
        <p:spPr/>
        <p:txBody>
          <a:bodyPr/>
          <a:lstStyle/>
          <a:p>
            <a:r>
              <a:rPr lang="it-IT" b="1" smtClean="0"/>
              <a:t>Risorse pubbliche:</a:t>
            </a:r>
          </a:p>
          <a:p>
            <a:r>
              <a:rPr lang="it-IT" smtClean="0"/>
              <a:t>Pubblicazione del bilancio, preventivo e consuntivo;</a:t>
            </a:r>
          </a:p>
          <a:p>
            <a:r>
              <a:rPr lang="it-IT" smtClean="0"/>
              <a:t>Dati concernenti i beni immobili e la gestione del patrimonio;</a:t>
            </a:r>
          </a:p>
          <a:p>
            <a:r>
              <a:rPr lang="it-IT" smtClean="0"/>
              <a:t>Dati relativi ai controlli sull’organizzazione e sull’attività dell’amministrazione;</a:t>
            </a:r>
          </a:p>
          <a:p>
            <a:r>
              <a:rPr lang="it-IT" smtClean="0"/>
              <a:t>I costi dei servizi erogati;</a:t>
            </a:r>
          </a:p>
          <a:p>
            <a:r>
              <a:rPr lang="it-IT" smtClean="0"/>
              <a:t>I tempi di pagamento relativi ad acquisti di beni, servizi e forniture; </a:t>
            </a:r>
          </a:p>
          <a:p>
            <a:endParaRPr lang="it-IT"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p:cNvSpPr>
          <p:nvPr>
            <p:ph type="title" idx="4294967295"/>
          </p:nvPr>
        </p:nvSpPr>
        <p:spPr bwMode="auto"/>
        <p:txBody>
          <a:bodyPr wrap="square" numCol="1" anchorCtr="0" compatLnSpc="1">
            <a:prstTxWarp prst="textNoShape">
              <a:avLst/>
            </a:prstTxWarp>
          </a:bodyPr>
          <a:lstStyle/>
          <a:p>
            <a:pPr>
              <a:defRPr/>
            </a:pPr>
            <a:r>
              <a:rPr lang="it-IT" sz="2800" smtClean="0"/>
              <a:t>Differenza tra accesso agli atti (legge 241/2990) e accesso civico (D.lgs n.33/2013)</a:t>
            </a:r>
          </a:p>
        </p:txBody>
      </p:sp>
      <p:sp>
        <p:nvSpPr>
          <p:cNvPr id="28674" name="Rectangle 3"/>
          <p:cNvSpPr>
            <a:spLocks noGrp="1"/>
          </p:cNvSpPr>
          <p:nvPr>
            <p:ph type="body" idx="4294967295"/>
          </p:nvPr>
        </p:nvSpPr>
        <p:spPr/>
        <p:txBody>
          <a:bodyPr/>
          <a:lstStyle/>
          <a:p>
            <a:r>
              <a:rPr lang="it-IT" b="1" dirty="0" smtClean="0"/>
              <a:t>Accesso ex art. 19 L. n.241/1990</a:t>
            </a:r>
            <a:r>
              <a:rPr lang="it-IT" dirty="0" smtClean="0"/>
              <a:t>: è limitato a coloro che dimostrino la loro posizione legittimante in ordine alla conoscibilità dell’atto nonché la sussistenza di una posizione di interesse attuale e concreto alla acquisizione del documento;</a:t>
            </a:r>
          </a:p>
          <a:p>
            <a:r>
              <a:rPr lang="it-IT" b="1" dirty="0" smtClean="0"/>
              <a:t>Accesso civico</a:t>
            </a:r>
            <a:r>
              <a:rPr lang="it-IT" dirty="0" smtClean="0"/>
              <a:t>: accessibilità totale da parte di chiunque ai documenti, informazioni e dati oggetto di pubblicazione obbligatoria allo scopo di favorire forme diffuse di controllo sul perseguimento delle funzioni istituzionali e sull’utilizzo delle risorse pubbliche.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Content Placeholder 2"/>
          <p:cNvSpPr>
            <a:spLocks noGrp="1"/>
          </p:cNvSpPr>
          <p:nvPr>
            <p:ph idx="1"/>
          </p:nvPr>
        </p:nvSpPr>
        <p:spPr/>
        <p:txBody>
          <a:bodyPr/>
          <a:lstStyle/>
          <a:p>
            <a:pPr marL="0" indent="0" algn="just" eaLnBrk="1" hangingPunct="1">
              <a:lnSpc>
                <a:spcPct val="90000"/>
              </a:lnSpc>
              <a:buFont typeface="Arial" charset="0"/>
              <a:buNone/>
            </a:pPr>
            <a:r>
              <a:rPr lang="it-IT" altLang="it-IT" sz="1600" b="1" i="1" u="sng" dirty="0" smtClean="0"/>
              <a:t>Ogni amministrazione, adotta un Programma triennale per la trasparenza e l'integrità, da aggiornare annualmente che indica le iniziative previste per garantire:</a:t>
            </a:r>
          </a:p>
          <a:p>
            <a:pPr marL="0" indent="0" algn="just" eaLnBrk="1" hangingPunct="1">
              <a:lnSpc>
                <a:spcPct val="90000"/>
              </a:lnSpc>
              <a:buFont typeface="Arial" charset="0"/>
              <a:buNone/>
            </a:pPr>
            <a:endParaRPr lang="it-IT" altLang="it-IT" sz="1800" i="1" u="sng" dirty="0" smtClean="0"/>
          </a:p>
          <a:p>
            <a:pPr marL="0" indent="0" algn="just" eaLnBrk="1" hangingPunct="1">
              <a:lnSpc>
                <a:spcPct val="90000"/>
              </a:lnSpc>
            </a:pPr>
            <a:r>
              <a:rPr lang="it-IT" altLang="it-IT" sz="1800" dirty="0" smtClean="0"/>
              <a:t>  un adeguato livello di trasparenza;</a:t>
            </a:r>
          </a:p>
          <a:p>
            <a:pPr marL="0" indent="0" algn="just" eaLnBrk="1" hangingPunct="1">
              <a:lnSpc>
                <a:spcPct val="90000"/>
              </a:lnSpc>
            </a:pPr>
            <a:r>
              <a:rPr lang="it-IT" altLang="it-IT" sz="1800" dirty="0" smtClean="0"/>
              <a:t>  la legalità e lo sviluppo della cultura dell'integrità;</a:t>
            </a:r>
          </a:p>
          <a:p>
            <a:pPr marL="0" indent="0" algn="just" eaLnBrk="1" hangingPunct="1">
              <a:lnSpc>
                <a:spcPct val="90000"/>
              </a:lnSpc>
            </a:pPr>
            <a:r>
              <a:rPr lang="it-IT" altLang="it-IT" sz="1800" dirty="0" smtClean="0"/>
              <a:t>  definisce le misure, i modi e le iniziative volti all’attuazione degli obblighi di pubblicazioni previsti dalla normativa;</a:t>
            </a:r>
          </a:p>
          <a:p>
            <a:pPr marL="0" indent="0" algn="just" eaLnBrk="1" hangingPunct="1">
              <a:lnSpc>
                <a:spcPct val="90000"/>
              </a:lnSpc>
            </a:pPr>
            <a:r>
              <a:rPr lang="it-IT" altLang="it-IT" sz="1800" dirty="0" smtClean="0"/>
              <a:t>  specifica  le modalità, i tempi di attuazione, le risorse dedicate e gli strumenti di verifica dell’efficacia delle iniziative volte ad assicurare un adeguato livello di trasparenza;</a:t>
            </a:r>
          </a:p>
          <a:p>
            <a:pPr marL="0" indent="0" algn="just" eaLnBrk="1" hangingPunct="1">
              <a:lnSpc>
                <a:spcPct val="90000"/>
              </a:lnSpc>
            </a:pPr>
            <a:r>
              <a:rPr lang="it-IT" altLang="it-IT" sz="1800" dirty="0" smtClean="0"/>
              <a:t>  il programma costituisce di norma una sezione del piano di prevenzione della corruzione.</a:t>
            </a:r>
          </a:p>
          <a:p>
            <a:pPr marL="0" indent="0" eaLnBrk="1" hangingPunct="1">
              <a:lnSpc>
                <a:spcPct val="80000"/>
              </a:lnSpc>
            </a:pPr>
            <a:endParaRPr lang="it-IT" sz="1200" dirty="0" smtClean="0"/>
          </a:p>
        </p:txBody>
      </p:sp>
      <p:sp>
        <p:nvSpPr>
          <p:cNvPr id="4" name="Title 1"/>
          <p:cNvSpPr>
            <a:spLocks noGrp="1"/>
          </p:cNvSpPr>
          <p:nvPr>
            <p:ph type="title"/>
          </p:nvPr>
        </p:nvSpPr>
        <p:spPr/>
        <p:txBody>
          <a:bodyPr wrap="square" numCol="1" anchorCtr="0" compatLnSpc="1">
            <a:prstTxWarp prst="textNoShape">
              <a:avLst/>
            </a:prstTxWarp>
          </a:bodyPr>
          <a:lstStyle/>
          <a:p>
            <a:pPr eaLnBrk="1" hangingPunct="1">
              <a:defRPr/>
            </a:pPr>
            <a:r>
              <a:rPr lang="it-IT" altLang="it-IT" sz="2800" b="1" i="1" u="sng" smtClean="0"/>
              <a:t>Il programma Triennale per la trasparenza e l’integrità </a:t>
            </a:r>
            <a:r>
              <a:rPr lang="it-IT" altLang="it-IT" sz="1400" b="1" i="1" u="sng" smtClean="0"/>
              <a:t>1</a:t>
            </a:r>
            <a:endParaRPr lang="it-IT" altLang="it-IT" sz="2800" b="1" i="1" u="sng" smtClean="0"/>
          </a:p>
        </p:txBody>
      </p:sp>
      <p:sp>
        <p:nvSpPr>
          <p:cNvPr id="5" name="TextBox 4"/>
          <p:cNvSpPr txBox="1"/>
          <p:nvPr/>
        </p:nvSpPr>
        <p:spPr>
          <a:xfrm rot="16200000">
            <a:off x="7686675" y="4113213"/>
            <a:ext cx="2232025" cy="254000"/>
          </a:xfrm>
          <a:prstGeom prst="rect">
            <a:avLst/>
          </a:prstGeom>
          <a:noFill/>
        </p:spPr>
        <p:txBody>
          <a:bodyPr>
            <a:spAutoFit/>
          </a:bodyPr>
          <a:lstStyle/>
          <a:p>
            <a:pPr fontAlgn="auto">
              <a:spcBef>
                <a:spcPts val="0"/>
              </a:spcBef>
              <a:spcAft>
                <a:spcPts val="0"/>
              </a:spcAft>
              <a:defRPr/>
            </a:pPr>
            <a:r>
              <a:rPr lang="it-IT" sz="1050" b="1" dirty="0">
                <a:solidFill>
                  <a:schemeClr val="bg1"/>
                </a:solidFill>
                <a:latin typeface="+mn-lt"/>
                <a:cs typeface="+mn-cs"/>
              </a:rPr>
              <a:t>Magistrato </a:t>
            </a:r>
            <a:r>
              <a:rPr lang="it-IT" sz="1050" b="1" dirty="0" err="1">
                <a:solidFill>
                  <a:schemeClr val="bg1"/>
                </a:solidFill>
                <a:latin typeface="+mn-lt"/>
                <a:cs typeface="+mn-cs"/>
              </a:rPr>
              <a:t>TAR_Emiliano</a:t>
            </a:r>
            <a:r>
              <a:rPr lang="it-IT" sz="1050" b="1" dirty="0">
                <a:solidFill>
                  <a:schemeClr val="bg1"/>
                </a:solidFill>
                <a:latin typeface="+mn-lt"/>
                <a:cs typeface="+mn-cs"/>
              </a:rPr>
              <a:t> Raganella </a:t>
            </a:r>
          </a:p>
        </p:txBody>
      </p:sp>
      <p:sp>
        <p:nvSpPr>
          <p:cNvPr id="29700" name="TextBox 5"/>
          <p:cNvSpPr txBox="1">
            <a:spLocks noChangeArrowheads="1"/>
          </p:cNvSpPr>
          <p:nvPr/>
        </p:nvSpPr>
        <p:spPr bwMode="auto">
          <a:xfrm>
            <a:off x="4843463" y="6380163"/>
            <a:ext cx="3959225" cy="477837"/>
          </a:xfrm>
          <a:prstGeom prst="rect">
            <a:avLst/>
          </a:prstGeom>
          <a:noFill/>
          <a:ln w="9525">
            <a:noFill/>
            <a:miter lim="800000"/>
            <a:headEnd/>
            <a:tailEnd/>
          </a:ln>
        </p:spPr>
        <p:txBody>
          <a:bodyPr>
            <a:spAutoFit/>
          </a:bodyPr>
          <a:lstStyle/>
          <a:p>
            <a:r>
              <a:rPr lang="it-IT" sz="1400" b="1" i="1" u="sng">
                <a:solidFill>
                  <a:schemeClr val="accent2"/>
                </a:solidFill>
                <a:latin typeface="Calibri" pitchFamily="34" charset="0"/>
              </a:rPr>
              <a:t>_______________________________________</a:t>
            </a:r>
          </a:p>
          <a:p>
            <a:r>
              <a:rPr lang="it-IT" sz="1100" b="1" i="1" u="sng">
                <a:solidFill>
                  <a:schemeClr val="accent2"/>
                </a:solidFill>
                <a:latin typeface="Calibri" pitchFamily="34" charset="0"/>
              </a:rPr>
              <a:t>La Prevenzione della Corruzione e la Trasparenza della  PA</a:t>
            </a:r>
            <a:endParaRPr lang="it-IT" sz="1100" b="1" u="sng">
              <a:solidFill>
                <a:schemeClr val="accent2"/>
              </a:solidFill>
              <a:latin typeface="Calibri"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p:cNvSpPr>
          <p:nvPr>
            <p:ph type="title"/>
          </p:nvPr>
        </p:nvSpPr>
        <p:spPr bwMode="auto"/>
        <p:txBody>
          <a:bodyPr wrap="square" numCol="1" anchorCtr="0" compatLnSpc="1">
            <a:prstTxWarp prst="textNoShape">
              <a:avLst/>
            </a:prstTxWarp>
          </a:bodyPr>
          <a:lstStyle/>
          <a:p>
            <a:pPr>
              <a:defRPr/>
            </a:pPr>
            <a:r>
              <a:rPr lang="it-IT" altLang="it-IT" sz="3200" b="1" i="1" u="sng" smtClean="0"/>
              <a:t>Il programma Triennale per la trasparenza e l’integrità </a:t>
            </a:r>
            <a:r>
              <a:rPr lang="it-IT" altLang="it-IT" sz="1200" b="1" i="1" u="sng" smtClean="0"/>
              <a:t>2</a:t>
            </a:r>
            <a:endParaRPr lang="it-IT" sz="3200" b="1" i="1" u="sng" smtClean="0"/>
          </a:p>
        </p:txBody>
      </p:sp>
      <p:sp>
        <p:nvSpPr>
          <p:cNvPr id="30722" name="Rectangle 3"/>
          <p:cNvSpPr>
            <a:spLocks noGrp="1"/>
          </p:cNvSpPr>
          <p:nvPr>
            <p:ph type="body" idx="1"/>
          </p:nvPr>
        </p:nvSpPr>
        <p:spPr/>
        <p:txBody>
          <a:bodyPr/>
          <a:lstStyle/>
          <a:p>
            <a:r>
              <a:rPr lang="it-IT" b="1" smtClean="0"/>
              <a:t>Indice del Programma Triennale</a:t>
            </a:r>
            <a:r>
              <a:rPr lang="it-IT" smtClean="0"/>
              <a:t>:</a:t>
            </a:r>
          </a:p>
          <a:p>
            <a:r>
              <a:rPr lang="it-IT" smtClean="0"/>
              <a:t>Introduzione: organizzazione e funzioni dell’amministrazione;</a:t>
            </a:r>
          </a:p>
          <a:p>
            <a:r>
              <a:rPr lang="it-IT" smtClean="0"/>
              <a:t>Le novità intervenute rispetto al programma precedente;</a:t>
            </a:r>
          </a:p>
          <a:p>
            <a:r>
              <a:rPr lang="it-IT" smtClean="0"/>
              <a:t>Obiettivi strategici in materia di trasparenza posti dagli organi di vertice negli atti di indirizzo;</a:t>
            </a:r>
          </a:p>
          <a:p>
            <a:r>
              <a:rPr lang="it-IT" smtClean="0"/>
              <a:t>Collegamenti con il piano della performance o con analoghi strumenti di programmazione;</a:t>
            </a:r>
          </a:p>
          <a:p>
            <a:r>
              <a:rPr lang="it-IT" smtClean="0"/>
              <a:t>Indicazione degli uffici e dei dirigenti coinvolti per l’individuazione dei contenuti del Programma;</a:t>
            </a:r>
          </a:p>
          <a:p>
            <a:r>
              <a:rPr lang="it-IT" smtClean="0"/>
              <a:t>Le modalità di coinvolgimento degli stakeholder;</a:t>
            </a:r>
          </a:p>
          <a:p>
            <a:r>
              <a:rPr lang="it-IT" smtClean="0"/>
              <a:t>Iniziative e strumenti di comunicazione per la diffusione dei contenuti del Programma e dei dati pubblicati;</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p:cNvSpPr>
          <p:nvPr>
            <p:ph type="title"/>
          </p:nvPr>
        </p:nvSpPr>
        <p:spPr bwMode="auto"/>
        <p:txBody>
          <a:bodyPr wrap="square" numCol="1" anchorCtr="0" compatLnSpc="1">
            <a:prstTxWarp prst="textNoShape">
              <a:avLst/>
            </a:prstTxWarp>
          </a:bodyPr>
          <a:lstStyle/>
          <a:p>
            <a:pPr>
              <a:defRPr/>
            </a:pPr>
            <a:r>
              <a:rPr lang="it-IT" altLang="it-IT" sz="3200" b="1" i="1" u="sng" smtClean="0"/>
              <a:t>Il programma Triennale per la trasparenza e l’integrità </a:t>
            </a:r>
            <a:r>
              <a:rPr lang="it-IT" altLang="it-IT" sz="1000" b="1" i="1" u="sng" smtClean="0"/>
              <a:t>3</a:t>
            </a:r>
            <a:endParaRPr lang="it-IT" sz="3200" b="1" i="1" u="sng" smtClean="0"/>
          </a:p>
        </p:txBody>
      </p:sp>
      <p:sp>
        <p:nvSpPr>
          <p:cNvPr id="31746" name="Rectangle 3"/>
          <p:cNvSpPr>
            <a:spLocks noGrp="1"/>
          </p:cNvSpPr>
          <p:nvPr>
            <p:ph type="body" idx="1"/>
          </p:nvPr>
        </p:nvSpPr>
        <p:spPr/>
        <p:txBody>
          <a:bodyPr/>
          <a:lstStyle/>
          <a:p>
            <a:pPr>
              <a:lnSpc>
                <a:spcPct val="90000"/>
              </a:lnSpc>
            </a:pPr>
            <a:r>
              <a:rPr lang="it-IT" smtClean="0"/>
              <a:t>Organizzazione e risultati attesi delle Giornate della trasparenza;</a:t>
            </a:r>
          </a:p>
          <a:p>
            <a:pPr>
              <a:lnSpc>
                <a:spcPct val="90000"/>
              </a:lnSpc>
            </a:pPr>
            <a:r>
              <a:rPr lang="it-IT" smtClean="0"/>
              <a:t>Individuazione dei dirigenti responsabili della trasmissione dei dati;</a:t>
            </a:r>
          </a:p>
          <a:p>
            <a:pPr>
              <a:lnSpc>
                <a:spcPct val="90000"/>
              </a:lnSpc>
            </a:pPr>
            <a:r>
              <a:rPr lang="it-IT" smtClean="0"/>
              <a:t>Individuazione dei dirigenti responsabili della pubblicazione dell’aggiornamento dei dati;</a:t>
            </a:r>
          </a:p>
          <a:p>
            <a:pPr>
              <a:lnSpc>
                <a:spcPct val="90000"/>
              </a:lnSpc>
            </a:pPr>
            <a:r>
              <a:rPr lang="it-IT" smtClean="0"/>
              <a:t>Individuazione di eventuali referenti per la trasparenza e modalità di coordinamento con il Responsabile della Trasparenza;</a:t>
            </a:r>
          </a:p>
          <a:p>
            <a:pPr>
              <a:lnSpc>
                <a:spcPct val="90000"/>
              </a:lnSpc>
            </a:pPr>
            <a:r>
              <a:rPr lang="it-IT" smtClean="0"/>
              <a:t>Misure organizzative volte ad assicurare la regolarità e la tempestività dei flussi informativi;</a:t>
            </a:r>
          </a:p>
          <a:p>
            <a:pPr>
              <a:lnSpc>
                <a:spcPct val="90000"/>
              </a:lnSpc>
            </a:pPr>
            <a:r>
              <a:rPr lang="it-IT" smtClean="0"/>
              <a:t>Misure di monitoraggio e di vigilanza sull’attuazione degli obblighi di trasparenza,</a:t>
            </a:r>
          </a:p>
          <a:p>
            <a:pPr>
              <a:lnSpc>
                <a:spcPct val="90000"/>
              </a:lnSpc>
            </a:pPr>
            <a:r>
              <a:rPr lang="it-IT" smtClean="0"/>
              <a:t>Misure per assicurare l’efficacia dell’accesso civico;</a:t>
            </a:r>
          </a:p>
          <a:p>
            <a:pPr>
              <a:lnSpc>
                <a:spcPct val="90000"/>
              </a:lnSpc>
              <a:buFont typeface="Arial" charset="0"/>
              <a:buNone/>
            </a:pPr>
            <a:endParaRPr lang="it-IT" smtClean="0"/>
          </a:p>
          <a:p>
            <a:pPr>
              <a:lnSpc>
                <a:spcPct val="90000"/>
              </a:lnSpc>
            </a:pPr>
            <a:endParaRPr lang="it-IT"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rmAutofit/>
          </a:bodyPr>
          <a:lstStyle/>
          <a:p>
            <a:pPr algn="just" eaLnBrk="1" fontAlgn="auto" hangingPunct="1">
              <a:lnSpc>
                <a:spcPct val="90000"/>
              </a:lnSpc>
              <a:spcAft>
                <a:spcPts val="0"/>
              </a:spcAft>
              <a:buFont typeface="Arial" pitchFamily="34" charset="0"/>
              <a:buChar char="•"/>
              <a:defRPr/>
            </a:pPr>
            <a:r>
              <a:rPr lang="it-IT" altLang="it-IT" sz="1800" dirty="0" smtClean="0"/>
              <a:t> </a:t>
            </a:r>
            <a:r>
              <a:rPr lang="it-IT" altLang="it-IT" dirty="0"/>
              <a:t>Assicura l'adempimento da parte dell'ente degli obblighi di pubblicazione previsti dalla normativa vigente;  </a:t>
            </a:r>
          </a:p>
          <a:p>
            <a:pPr marL="114300" indent="0" algn="just" eaLnBrk="1" fontAlgn="auto" hangingPunct="1">
              <a:lnSpc>
                <a:spcPct val="90000"/>
              </a:lnSpc>
              <a:spcAft>
                <a:spcPts val="0"/>
              </a:spcAft>
              <a:buFont typeface="Arial" pitchFamily="34" charset="0"/>
              <a:buNone/>
              <a:defRPr/>
            </a:pPr>
            <a:endParaRPr lang="it-IT" altLang="it-IT" dirty="0"/>
          </a:p>
          <a:p>
            <a:pPr algn="just" eaLnBrk="1" fontAlgn="auto" hangingPunct="1">
              <a:lnSpc>
                <a:spcPct val="90000"/>
              </a:lnSpc>
              <a:spcAft>
                <a:spcPts val="0"/>
              </a:spcAft>
              <a:buFont typeface="Arial" pitchFamily="34" charset="0"/>
              <a:buChar char="•"/>
              <a:defRPr/>
            </a:pPr>
            <a:r>
              <a:rPr lang="it-IT" altLang="it-IT" dirty="0"/>
              <a:t> Segnala all'organo di indirizzo politico, all'organismo di vigilanza, all'Autorità nazionale anticorruzione, i casi di mancato o ritardato adempimento degli obblighi di pubblicazione</a:t>
            </a:r>
            <a:r>
              <a:rPr lang="it-IT" altLang="it-IT" dirty="0" smtClean="0"/>
              <a:t>;</a:t>
            </a:r>
          </a:p>
          <a:p>
            <a:pPr marL="114300" indent="0" algn="just" eaLnBrk="1" fontAlgn="auto" hangingPunct="1">
              <a:lnSpc>
                <a:spcPct val="90000"/>
              </a:lnSpc>
              <a:spcAft>
                <a:spcPts val="0"/>
              </a:spcAft>
              <a:buFont typeface="Arial" pitchFamily="34" charset="0"/>
              <a:buNone/>
              <a:defRPr/>
            </a:pPr>
            <a:endParaRPr lang="it-IT" altLang="it-IT" dirty="0"/>
          </a:p>
          <a:p>
            <a:pPr algn="just" eaLnBrk="1" fontAlgn="auto" hangingPunct="1">
              <a:lnSpc>
                <a:spcPct val="90000"/>
              </a:lnSpc>
              <a:spcAft>
                <a:spcPts val="0"/>
              </a:spcAft>
              <a:buFont typeface="Arial" pitchFamily="34" charset="0"/>
              <a:buChar char="•"/>
              <a:defRPr/>
            </a:pPr>
            <a:r>
              <a:rPr lang="it-IT" altLang="it-IT" dirty="0"/>
              <a:t> Provvede altresì all'aggiornamento del Programma per la trasparenza</a:t>
            </a:r>
            <a:r>
              <a:rPr lang="it-IT" altLang="it-IT" dirty="0" smtClean="0"/>
              <a:t>;</a:t>
            </a:r>
          </a:p>
          <a:p>
            <a:pPr marL="114300" indent="0" algn="just" eaLnBrk="1" fontAlgn="auto" hangingPunct="1">
              <a:lnSpc>
                <a:spcPct val="90000"/>
              </a:lnSpc>
              <a:spcAft>
                <a:spcPts val="0"/>
              </a:spcAft>
              <a:buFont typeface="Arial" pitchFamily="34" charset="0"/>
              <a:buNone/>
              <a:defRPr/>
            </a:pPr>
            <a:endParaRPr lang="it-IT" altLang="it-IT" dirty="0"/>
          </a:p>
          <a:p>
            <a:pPr algn="just" eaLnBrk="1" fontAlgn="auto" hangingPunct="1">
              <a:lnSpc>
                <a:spcPct val="90000"/>
              </a:lnSpc>
              <a:spcAft>
                <a:spcPts val="0"/>
              </a:spcAft>
              <a:buFont typeface="Arial" pitchFamily="34" charset="0"/>
              <a:buChar char="•"/>
              <a:defRPr/>
            </a:pPr>
            <a:r>
              <a:rPr lang="it-IT" altLang="it-IT" dirty="0"/>
              <a:t> Assicura la regolare attuazione dell'accesso </a:t>
            </a:r>
            <a:r>
              <a:rPr lang="it-IT" altLang="it-IT" dirty="0" smtClean="0"/>
              <a:t>civico.</a:t>
            </a:r>
            <a:endParaRPr lang="it-IT" altLang="it-IT" dirty="0"/>
          </a:p>
        </p:txBody>
      </p:sp>
      <p:sp>
        <p:nvSpPr>
          <p:cNvPr id="4" name="Title 1"/>
          <p:cNvSpPr>
            <a:spLocks noGrp="1"/>
          </p:cNvSpPr>
          <p:nvPr>
            <p:ph type="title"/>
          </p:nvPr>
        </p:nvSpPr>
        <p:spPr/>
        <p:txBody>
          <a:bodyPr/>
          <a:lstStyle/>
          <a:p>
            <a:pPr eaLnBrk="1" fontAlgn="auto" hangingPunct="1">
              <a:spcAft>
                <a:spcPts val="0"/>
              </a:spcAft>
              <a:defRPr/>
            </a:pPr>
            <a:r>
              <a:rPr lang="it-IT" altLang="it-IT" sz="3600" b="1" i="1" u="sng" dirty="0"/>
              <a:t>Il </a:t>
            </a:r>
            <a:r>
              <a:rPr lang="it-IT" altLang="it-IT" sz="3600" b="1" i="1" u="sng" dirty="0" smtClean="0"/>
              <a:t>Responsabile </a:t>
            </a:r>
            <a:r>
              <a:rPr lang="it-IT" altLang="it-IT" sz="3600" b="1" i="1" u="sng" dirty="0"/>
              <a:t>per la </a:t>
            </a:r>
            <a:r>
              <a:rPr lang="it-IT" altLang="it-IT" sz="3600" b="1" i="1" u="sng" dirty="0" smtClean="0"/>
              <a:t>Trasparenza </a:t>
            </a:r>
            <a:endParaRPr lang="it-IT" altLang="it-IT" sz="3600" b="1" i="1" u="sng" dirty="0"/>
          </a:p>
        </p:txBody>
      </p:sp>
      <p:sp>
        <p:nvSpPr>
          <p:cNvPr id="5" name="TextBox 4"/>
          <p:cNvSpPr txBox="1"/>
          <p:nvPr/>
        </p:nvSpPr>
        <p:spPr>
          <a:xfrm rot="16200000">
            <a:off x="7686675" y="4113213"/>
            <a:ext cx="2232025" cy="254000"/>
          </a:xfrm>
          <a:prstGeom prst="rect">
            <a:avLst/>
          </a:prstGeom>
          <a:noFill/>
        </p:spPr>
        <p:txBody>
          <a:bodyPr>
            <a:spAutoFit/>
          </a:bodyPr>
          <a:lstStyle/>
          <a:p>
            <a:pPr fontAlgn="auto">
              <a:spcBef>
                <a:spcPts val="0"/>
              </a:spcBef>
              <a:spcAft>
                <a:spcPts val="0"/>
              </a:spcAft>
              <a:defRPr/>
            </a:pPr>
            <a:r>
              <a:rPr lang="it-IT" sz="1050" b="1" dirty="0">
                <a:solidFill>
                  <a:schemeClr val="bg1"/>
                </a:solidFill>
                <a:latin typeface="+mn-lt"/>
                <a:cs typeface="+mn-cs"/>
              </a:rPr>
              <a:t>Magistrato </a:t>
            </a:r>
            <a:r>
              <a:rPr lang="it-IT" sz="1050" b="1" dirty="0" err="1">
                <a:solidFill>
                  <a:schemeClr val="bg1"/>
                </a:solidFill>
                <a:latin typeface="+mn-lt"/>
                <a:cs typeface="+mn-cs"/>
              </a:rPr>
              <a:t>TAR_Emiliano</a:t>
            </a:r>
            <a:r>
              <a:rPr lang="it-IT" sz="1050" b="1" dirty="0">
                <a:solidFill>
                  <a:schemeClr val="bg1"/>
                </a:solidFill>
                <a:latin typeface="+mn-lt"/>
                <a:cs typeface="+mn-cs"/>
              </a:rPr>
              <a:t> Raganella </a:t>
            </a:r>
          </a:p>
        </p:txBody>
      </p:sp>
      <p:sp>
        <p:nvSpPr>
          <p:cNvPr id="32772" name="TextBox 5"/>
          <p:cNvSpPr txBox="1">
            <a:spLocks noChangeArrowheads="1"/>
          </p:cNvSpPr>
          <p:nvPr/>
        </p:nvSpPr>
        <p:spPr bwMode="auto">
          <a:xfrm>
            <a:off x="4843463" y="6380163"/>
            <a:ext cx="3959225" cy="477837"/>
          </a:xfrm>
          <a:prstGeom prst="rect">
            <a:avLst/>
          </a:prstGeom>
          <a:noFill/>
          <a:ln w="9525">
            <a:noFill/>
            <a:miter lim="800000"/>
            <a:headEnd/>
            <a:tailEnd/>
          </a:ln>
        </p:spPr>
        <p:txBody>
          <a:bodyPr>
            <a:spAutoFit/>
          </a:bodyPr>
          <a:lstStyle/>
          <a:p>
            <a:r>
              <a:rPr lang="it-IT" sz="1400" b="1" i="1" u="sng">
                <a:solidFill>
                  <a:schemeClr val="accent2"/>
                </a:solidFill>
                <a:latin typeface="Calibri" pitchFamily="34" charset="0"/>
              </a:rPr>
              <a:t>_______________________________________</a:t>
            </a:r>
          </a:p>
          <a:p>
            <a:r>
              <a:rPr lang="it-IT" sz="1100" b="1" i="1" u="sng">
                <a:solidFill>
                  <a:schemeClr val="accent2"/>
                </a:solidFill>
                <a:latin typeface="Calibri" pitchFamily="34" charset="0"/>
              </a:rPr>
              <a:t>La Prevenzione della Corruzione e la Trasparenza della  PA</a:t>
            </a:r>
            <a:endParaRPr lang="it-IT" sz="1100" b="1" u="sng">
              <a:solidFill>
                <a:schemeClr val="accent2"/>
              </a:solidFill>
              <a:latin typeface="Calibri"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Content Placeholder 2"/>
          <p:cNvSpPr>
            <a:spLocks noGrp="1"/>
          </p:cNvSpPr>
          <p:nvPr>
            <p:ph idx="1"/>
          </p:nvPr>
        </p:nvSpPr>
        <p:spPr/>
        <p:txBody>
          <a:bodyPr/>
          <a:lstStyle/>
          <a:p>
            <a:pPr algn="just" eaLnBrk="1" hangingPunct="1">
              <a:lnSpc>
                <a:spcPct val="90000"/>
              </a:lnSpc>
            </a:pPr>
            <a:r>
              <a:rPr lang="it-IT" altLang="it-IT" smtClean="0"/>
              <a:t>Pubblicazione obbligatoria dei documenti, informazioni e dati previsti dalla normativa vigente;</a:t>
            </a:r>
          </a:p>
          <a:p>
            <a:pPr algn="just" eaLnBrk="1" hangingPunct="1">
              <a:lnSpc>
                <a:spcPct val="90000"/>
              </a:lnSpc>
              <a:buFont typeface="Arial" charset="0"/>
              <a:buNone/>
            </a:pPr>
            <a:endParaRPr lang="it-IT" altLang="it-IT" smtClean="0"/>
          </a:p>
          <a:p>
            <a:pPr algn="just" eaLnBrk="1" hangingPunct="1">
              <a:lnSpc>
                <a:spcPct val="90000"/>
              </a:lnSpc>
            </a:pPr>
            <a:r>
              <a:rPr lang="it-IT" altLang="it-IT" smtClean="0"/>
              <a:t>Pubblicità di dati ulteriori oltre a quelli espressamente previsti dalla normativa.</a:t>
            </a:r>
          </a:p>
          <a:p>
            <a:pPr algn="just" eaLnBrk="1" hangingPunct="1">
              <a:lnSpc>
                <a:spcPct val="90000"/>
              </a:lnSpc>
            </a:pPr>
            <a:endParaRPr lang="it-IT" altLang="it-IT" smtClean="0"/>
          </a:p>
          <a:p>
            <a:pPr algn="just" eaLnBrk="1" hangingPunct="1">
              <a:lnSpc>
                <a:spcPct val="90000"/>
              </a:lnSpc>
            </a:pPr>
            <a:r>
              <a:rPr lang="it-IT" altLang="it-IT" smtClean="0"/>
              <a:t>I documenti, le informazioni e i dati oggetto di pubblicazione obbligatoria, sono pubblicati in formato di tipo aperto: formato di dati reso pubblico, documentato esaustivamente  e neutro rispetto agli strumenti tecnologici necessari per la fruizione dei dati stessi (art. 68 d.l.gs 7 marzo 2005 n.82).</a:t>
            </a:r>
          </a:p>
          <a:p>
            <a:pPr eaLnBrk="1" hangingPunct="1">
              <a:buFont typeface="Arial" charset="0"/>
              <a:buNone/>
            </a:pPr>
            <a:endParaRPr lang="it-IT" smtClean="0"/>
          </a:p>
        </p:txBody>
      </p:sp>
      <p:sp>
        <p:nvSpPr>
          <p:cNvPr id="4" name="Title 1"/>
          <p:cNvSpPr>
            <a:spLocks noGrp="1"/>
          </p:cNvSpPr>
          <p:nvPr>
            <p:ph type="title"/>
          </p:nvPr>
        </p:nvSpPr>
        <p:spPr/>
        <p:txBody>
          <a:bodyPr wrap="square" numCol="1" anchorCtr="0" compatLnSpc="1">
            <a:prstTxWarp prst="textNoShape">
              <a:avLst/>
            </a:prstTxWarp>
          </a:bodyPr>
          <a:lstStyle/>
          <a:p>
            <a:pPr eaLnBrk="1" hangingPunct="1">
              <a:defRPr/>
            </a:pPr>
            <a:r>
              <a:rPr lang="it-IT" altLang="it-IT" sz="3600" b="1" i="1" u="sng" smtClean="0"/>
              <a:t>La pubblicazione: modalità</a:t>
            </a:r>
          </a:p>
        </p:txBody>
      </p:sp>
      <p:sp>
        <p:nvSpPr>
          <p:cNvPr id="5" name="TextBox 4"/>
          <p:cNvSpPr txBox="1"/>
          <p:nvPr/>
        </p:nvSpPr>
        <p:spPr>
          <a:xfrm rot="16200000">
            <a:off x="7686675" y="4113213"/>
            <a:ext cx="2232025" cy="254000"/>
          </a:xfrm>
          <a:prstGeom prst="rect">
            <a:avLst/>
          </a:prstGeom>
          <a:noFill/>
        </p:spPr>
        <p:txBody>
          <a:bodyPr>
            <a:spAutoFit/>
          </a:bodyPr>
          <a:lstStyle/>
          <a:p>
            <a:pPr fontAlgn="auto">
              <a:spcBef>
                <a:spcPts val="0"/>
              </a:spcBef>
              <a:spcAft>
                <a:spcPts val="0"/>
              </a:spcAft>
              <a:defRPr/>
            </a:pPr>
            <a:r>
              <a:rPr lang="it-IT" sz="1050" b="1" dirty="0">
                <a:solidFill>
                  <a:schemeClr val="bg1"/>
                </a:solidFill>
                <a:latin typeface="+mn-lt"/>
                <a:cs typeface="+mn-cs"/>
              </a:rPr>
              <a:t>Magistrato </a:t>
            </a:r>
            <a:r>
              <a:rPr lang="it-IT" sz="1050" b="1" dirty="0" err="1">
                <a:solidFill>
                  <a:schemeClr val="bg1"/>
                </a:solidFill>
                <a:latin typeface="+mn-lt"/>
                <a:cs typeface="+mn-cs"/>
              </a:rPr>
              <a:t>TAR_Emiliano</a:t>
            </a:r>
            <a:r>
              <a:rPr lang="it-IT" sz="1050" b="1" dirty="0">
                <a:solidFill>
                  <a:schemeClr val="bg1"/>
                </a:solidFill>
                <a:latin typeface="+mn-lt"/>
                <a:cs typeface="+mn-cs"/>
              </a:rPr>
              <a:t> Raganella </a:t>
            </a:r>
          </a:p>
        </p:txBody>
      </p:sp>
      <p:sp>
        <p:nvSpPr>
          <p:cNvPr id="33796" name="TextBox 5"/>
          <p:cNvSpPr txBox="1">
            <a:spLocks noChangeArrowheads="1"/>
          </p:cNvSpPr>
          <p:nvPr/>
        </p:nvSpPr>
        <p:spPr bwMode="auto">
          <a:xfrm>
            <a:off x="4843463" y="6380163"/>
            <a:ext cx="3959225" cy="477837"/>
          </a:xfrm>
          <a:prstGeom prst="rect">
            <a:avLst/>
          </a:prstGeom>
          <a:noFill/>
          <a:ln w="9525">
            <a:noFill/>
            <a:miter lim="800000"/>
            <a:headEnd/>
            <a:tailEnd/>
          </a:ln>
        </p:spPr>
        <p:txBody>
          <a:bodyPr>
            <a:spAutoFit/>
          </a:bodyPr>
          <a:lstStyle/>
          <a:p>
            <a:r>
              <a:rPr lang="it-IT" sz="1400" b="1" i="1" u="sng">
                <a:solidFill>
                  <a:schemeClr val="accent2"/>
                </a:solidFill>
                <a:latin typeface="Calibri" pitchFamily="34" charset="0"/>
              </a:rPr>
              <a:t>_______________________________________</a:t>
            </a:r>
          </a:p>
          <a:p>
            <a:r>
              <a:rPr lang="it-IT" sz="1100" b="1" i="1" u="sng">
                <a:solidFill>
                  <a:schemeClr val="accent2"/>
                </a:solidFill>
                <a:latin typeface="Calibri" pitchFamily="34" charset="0"/>
              </a:rPr>
              <a:t>La Prevenzione della Corruzione e la Trasparenza della  PA</a:t>
            </a:r>
            <a:endParaRPr lang="it-IT" sz="1100" b="1" u="sng">
              <a:solidFill>
                <a:schemeClr val="accent2"/>
              </a:solidFill>
              <a:latin typeface="Calibri"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p:cNvSpPr>
          <p:nvPr>
            <p:ph type="title"/>
          </p:nvPr>
        </p:nvSpPr>
        <p:spPr bwMode="auto"/>
        <p:txBody>
          <a:bodyPr wrap="square" numCol="1" anchorCtr="0" compatLnSpc="1">
            <a:prstTxWarp prst="textNoShape">
              <a:avLst/>
            </a:prstTxWarp>
          </a:bodyPr>
          <a:lstStyle/>
          <a:p>
            <a:pPr>
              <a:defRPr/>
            </a:pPr>
            <a:r>
              <a:rPr lang="it-IT" smtClean="0"/>
              <a:t>Vigilanza e controllo </a:t>
            </a:r>
            <a:r>
              <a:rPr lang="it-IT" sz="1000" smtClean="0"/>
              <a:t>1</a:t>
            </a:r>
            <a:endParaRPr lang="it-IT" smtClean="0"/>
          </a:p>
        </p:txBody>
      </p:sp>
      <p:sp>
        <p:nvSpPr>
          <p:cNvPr id="34818" name="Rectangle 3"/>
          <p:cNvSpPr>
            <a:spLocks noGrp="1"/>
          </p:cNvSpPr>
          <p:nvPr>
            <p:ph type="body" idx="1"/>
          </p:nvPr>
        </p:nvSpPr>
        <p:spPr/>
        <p:txBody>
          <a:bodyPr/>
          <a:lstStyle/>
          <a:p>
            <a:r>
              <a:rPr lang="it-IT" smtClean="0"/>
              <a:t>l’Autorità Nazionale Anticorruzione controlla l’esatto adempimento degli obblighi di pubblicazione previsti dalla normativa vigente;</a:t>
            </a:r>
          </a:p>
          <a:p>
            <a:r>
              <a:rPr lang="it-IT" smtClean="0"/>
              <a:t>Ai sensi dell’art. 14, co. 4, lett. g), del d.lgs. 27 ottobre 2009, n. 150, </a:t>
            </a:r>
            <a:r>
              <a:rPr lang="it-IT" b="1" smtClean="0"/>
              <a:t>agli Organismi Indipendenti di Valutazione (OIV</a:t>
            </a:r>
            <a:r>
              <a:rPr lang="it-IT" smtClean="0"/>
              <a:t>) spetta il compito di promuovere e a</a:t>
            </a:r>
            <a:r>
              <a:rPr lang="it-IT" b="1" smtClean="0"/>
              <a:t>ttestare</a:t>
            </a:r>
            <a:r>
              <a:rPr lang="it-IT" smtClean="0"/>
              <a:t> l’assolvimento degli obblighi relativi alla trasparenza e all’integrità da parte delle amministrazioni e degli enti;</a:t>
            </a:r>
          </a:p>
          <a:p>
            <a:r>
              <a:rPr lang="it-IT" smtClean="0"/>
              <a:t>L’attestazione, completa della griglia di rilevazione e della scheda di sintesi, deve essere pubblicata nella sezione “Amministrazione trasparente”, sotto-sezione di primo livello “Disposizioni generali”;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p:cNvSpPr>
          <p:nvPr>
            <p:ph type="title"/>
          </p:nvPr>
        </p:nvSpPr>
        <p:spPr bwMode="auto"/>
        <p:txBody>
          <a:bodyPr wrap="square" numCol="1" anchorCtr="0" compatLnSpc="1">
            <a:prstTxWarp prst="textNoShape">
              <a:avLst/>
            </a:prstTxWarp>
          </a:bodyPr>
          <a:lstStyle/>
          <a:p>
            <a:r>
              <a:rPr lang="it-IT" altLang="it-IT" sz="2800" b="1" i="1" u="sng" smtClean="0"/>
              <a:t>Limiti alla trasparenza</a:t>
            </a:r>
            <a:br>
              <a:rPr lang="it-IT" altLang="it-IT" sz="2800" b="1" i="1" u="sng" smtClean="0"/>
            </a:br>
            <a:r>
              <a:rPr lang="it-IT" altLang="it-IT" sz="2800" b="1" i="1" u="sng" smtClean="0"/>
              <a:t>Linee Guida Garante Privacy n.243/2014     </a:t>
            </a:r>
            <a:r>
              <a:rPr lang="it-IT" altLang="it-IT" sz="1600" b="1" i="1" u="sng" smtClean="0"/>
              <a:t>1/5</a:t>
            </a:r>
            <a:endParaRPr lang="it-IT" sz="1600" b="1" i="1" u="sng" smtClean="0"/>
          </a:p>
        </p:txBody>
      </p:sp>
      <p:sp>
        <p:nvSpPr>
          <p:cNvPr id="35842" name="Rectangle 3"/>
          <p:cNvSpPr>
            <a:spLocks noGrp="1"/>
          </p:cNvSpPr>
          <p:nvPr>
            <p:ph type="body" idx="1"/>
          </p:nvPr>
        </p:nvSpPr>
        <p:spPr/>
        <p:txBody>
          <a:bodyPr/>
          <a:lstStyle/>
          <a:p>
            <a:pPr>
              <a:lnSpc>
                <a:spcPct val="90000"/>
              </a:lnSpc>
            </a:pPr>
            <a:r>
              <a:rPr lang="it-IT" b="1" smtClean="0"/>
              <a:t>Dato personale:</a:t>
            </a:r>
            <a:r>
              <a:rPr lang="it-IT" smtClean="0"/>
              <a:t> qualunque informazione relativa a persona fisica, identificata o identificabile, anche indirettamente, mediante riferimento a qualsiasi altra informazione , ivi compreso un numero di identificazione personale.</a:t>
            </a:r>
          </a:p>
          <a:p>
            <a:pPr>
              <a:lnSpc>
                <a:spcPct val="90000"/>
              </a:lnSpc>
            </a:pPr>
            <a:r>
              <a:rPr lang="it-IT" b="1" smtClean="0"/>
              <a:t>Dati sensibili</a:t>
            </a:r>
            <a:r>
              <a:rPr lang="it-IT" smtClean="0"/>
              <a:t>: i dati personali idonei a rivelare l'origine razziale ed etnica, le convinzioni religiose, filosofiche o di altro genere, le opinioni politiche, l'adesione a partiti, sindacati, associazioni od organizzazioni a carattere religioso, filosofico, politico o sindacale, nonché i dati personali idonei a rivelare lo stato di salute e la vita sessuale;  </a:t>
            </a:r>
          </a:p>
          <a:p>
            <a:pPr>
              <a:lnSpc>
                <a:spcPct val="90000"/>
              </a:lnSpc>
            </a:pPr>
            <a:r>
              <a:rPr lang="it-IT" b="1" smtClean="0"/>
              <a:t>Dati giudiziari</a:t>
            </a:r>
            <a:r>
              <a:rPr lang="it-IT" smtClean="0"/>
              <a:t>“: i dati personali idonei a rivelare provvedimenti, in materia di casellario giudiziale, di anagrafe delle sanzioni amministrative dipendenti da reato e dei relativi carichi pendenti, o la qualità di imputato o di indagato;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it-IT" sz="3600" b="1" i="1" u="sng" dirty="0"/>
              <a:t>Indice </a:t>
            </a:r>
          </a:p>
        </p:txBody>
      </p:sp>
      <p:sp>
        <p:nvSpPr>
          <p:cNvPr id="14338" name="Content Placeholder 2"/>
          <p:cNvSpPr>
            <a:spLocks noGrp="1"/>
          </p:cNvSpPr>
          <p:nvPr>
            <p:ph idx="1"/>
          </p:nvPr>
        </p:nvSpPr>
        <p:spPr/>
        <p:txBody>
          <a:bodyPr/>
          <a:lstStyle/>
          <a:p>
            <a:pPr algn="just" eaLnBrk="1" hangingPunct="1">
              <a:lnSpc>
                <a:spcPct val="90000"/>
              </a:lnSpc>
            </a:pPr>
            <a:r>
              <a:rPr lang="it-IT" altLang="it-IT" sz="2400" dirty="0" smtClean="0"/>
              <a:t>Cos’è «Legge Anticorruzione»;</a:t>
            </a:r>
          </a:p>
          <a:p>
            <a:pPr algn="just" eaLnBrk="1" hangingPunct="1">
              <a:lnSpc>
                <a:spcPct val="90000"/>
              </a:lnSpc>
              <a:buFont typeface="Arial" charset="0"/>
              <a:buNone/>
            </a:pPr>
            <a:endParaRPr lang="it-IT" altLang="it-IT" sz="2400" b="1" dirty="0" smtClean="0"/>
          </a:p>
          <a:p>
            <a:pPr algn="just" eaLnBrk="1" hangingPunct="1">
              <a:lnSpc>
                <a:spcPct val="90000"/>
              </a:lnSpc>
            </a:pPr>
            <a:r>
              <a:rPr lang="it-IT" altLang="it-IT" sz="2400" dirty="0" smtClean="0"/>
              <a:t>D.lgs. n.33/2013 Legge sulla Trasparenza;</a:t>
            </a:r>
          </a:p>
          <a:p>
            <a:pPr algn="just" eaLnBrk="1" hangingPunct="1">
              <a:lnSpc>
                <a:spcPct val="90000"/>
              </a:lnSpc>
              <a:buFont typeface="Arial" charset="0"/>
              <a:buNone/>
            </a:pPr>
            <a:endParaRPr lang="it-IT" altLang="it-IT" sz="2400" dirty="0" smtClean="0"/>
          </a:p>
          <a:p>
            <a:pPr algn="just" eaLnBrk="1" hangingPunct="1">
              <a:lnSpc>
                <a:spcPct val="90000"/>
              </a:lnSpc>
            </a:pPr>
            <a:r>
              <a:rPr lang="it-IT" altLang="it-IT" sz="2400" dirty="0" smtClean="0"/>
              <a:t>Gli atti e i provvedimenti da pubblicare;</a:t>
            </a:r>
          </a:p>
          <a:p>
            <a:pPr algn="just" eaLnBrk="1" hangingPunct="1">
              <a:lnSpc>
                <a:spcPct val="90000"/>
              </a:lnSpc>
              <a:buFont typeface="Arial" charset="0"/>
              <a:buNone/>
            </a:pPr>
            <a:endParaRPr lang="it-IT" altLang="it-IT" sz="2400" dirty="0" smtClean="0"/>
          </a:p>
          <a:p>
            <a:pPr algn="just" eaLnBrk="1" hangingPunct="1">
              <a:lnSpc>
                <a:spcPct val="90000"/>
              </a:lnSpc>
            </a:pPr>
            <a:r>
              <a:rPr lang="it-IT" altLang="it-IT" sz="2400" dirty="0" smtClean="0"/>
              <a:t>Programma Triennale sulla Trasparenza e Responsabile sulla Trasparenza;</a:t>
            </a:r>
          </a:p>
          <a:p>
            <a:pPr algn="just" eaLnBrk="1" hangingPunct="1">
              <a:lnSpc>
                <a:spcPct val="90000"/>
              </a:lnSpc>
              <a:buFont typeface="Arial" charset="0"/>
              <a:buNone/>
            </a:pPr>
            <a:endParaRPr lang="it-IT" altLang="it-IT" sz="2400" dirty="0" smtClean="0"/>
          </a:p>
          <a:p>
            <a:pPr algn="just" eaLnBrk="1" hangingPunct="1">
              <a:lnSpc>
                <a:spcPct val="90000"/>
              </a:lnSpc>
            </a:pPr>
            <a:r>
              <a:rPr lang="it-IT" altLang="it-IT" sz="2400" dirty="0" smtClean="0"/>
              <a:t>I limiti alla trasparenza.</a:t>
            </a:r>
          </a:p>
          <a:p>
            <a:pPr algn="just" eaLnBrk="1" hangingPunct="1">
              <a:lnSpc>
                <a:spcPct val="90000"/>
              </a:lnSpc>
              <a:buFont typeface="Arial" charset="0"/>
              <a:buNone/>
            </a:pPr>
            <a:endParaRPr lang="it-IT" altLang="it-IT" sz="2400" dirty="0" smtClean="0"/>
          </a:p>
          <a:p>
            <a:pPr marL="114300" indent="0" algn="just" eaLnBrk="1" hangingPunct="1">
              <a:lnSpc>
                <a:spcPct val="90000"/>
              </a:lnSpc>
              <a:buNone/>
            </a:pPr>
            <a:endParaRPr lang="it-IT" altLang="it-IT" sz="2400" dirty="0" smtClean="0"/>
          </a:p>
          <a:p>
            <a:pPr eaLnBrk="1" hangingPunct="1">
              <a:lnSpc>
                <a:spcPct val="90000"/>
              </a:lnSpc>
              <a:buFont typeface="Arial" charset="0"/>
              <a:buNone/>
            </a:pPr>
            <a:endParaRPr lang="it-IT" altLang="it-IT" sz="2400" dirty="0" smtClean="0"/>
          </a:p>
        </p:txBody>
      </p:sp>
      <p:sp>
        <p:nvSpPr>
          <p:cNvPr id="4" name="TextBox 3"/>
          <p:cNvSpPr txBox="1"/>
          <p:nvPr/>
        </p:nvSpPr>
        <p:spPr>
          <a:xfrm rot="16200000">
            <a:off x="7686675" y="4113213"/>
            <a:ext cx="2232025" cy="254000"/>
          </a:xfrm>
          <a:prstGeom prst="rect">
            <a:avLst/>
          </a:prstGeom>
          <a:noFill/>
        </p:spPr>
        <p:txBody>
          <a:bodyPr>
            <a:spAutoFit/>
          </a:bodyPr>
          <a:lstStyle/>
          <a:p>
            <a:pPr fontAlgn="auto">
              <a:spcBef>
                <a:spcPts val="0"/>
              </a:spcBef>
              <a:spcAft>
                <a:spcPts val="0"/>
              </a:spcAft>
              <a:defRPr/>
            </a:pPr>
            <a:r>
              <a:rPr lang="it-IT" sz="1050" b="1" dirty="0">
                <a:solidFill>
                  <a:schemeClr val="bg1"/>
                </a:solidFill>
                <a:latin typeface="+mn-lt"/>
                <a:cs typeface="+mn-cs"/>
              </a:rPr>
              <a:t>Magistrato </a:t>
            </a:r>
            <a:r>
              <a:rPr lang="it-IT" sz="1050" b="1" dirty="0" err="1">
                <a:solidFill>
                  <a:schemeClr val="bg1"/>
                </a:solidFill>
                <a:latin typeface="+mn-lt"/>
                <a:cs typeface="+mn-cs"/>
              </a:rPr>
              <a:t>TAR_Emiliano</a:t>
            </a:r>
            <a:r>
              <a:rPr lang="it-IT" sz="1050" b="1" dirty="0">
                <a:solidFill>
                  <a:schemeClr val="bg1"/>
                </a:solidFill>
                <a:latin typeface="+mn-lt"/>
                <a:cs typeface="+mn-cs"/>
              </a:rPr>
              <a:t> Raganella </a:t>
            </a:r>
          </a:p>
        </p:txBody>
      </p:sp>
      <p:sp>
        <p:nvSpPr>
          <p:cNvPr id="14340" name="TextBox 4"/>
          <p:cNvSpPr txBox="1">
            <a:spLocks noChangeArrowheads="1"/>
          </p:cNvSpPr>
          <p:nvPr/>
        </p:nvSpPr>
        <p:spPr bwMode="auto">
          <a:xfrm>
            <a:off x="4843463" y="6380163"/>
            <a:ext cx="3959225" cy="477837"/>
          </a:xfrm>
          <a:prstGeom prst="rect">
            <a:avLst/>
          </a:prstGeom>
          <a:noFill/>
          <a:ln w="9525">
            <a:noFill/>
            <a:miter lim="800000"/>
            <a:headEnd/>
            <a:tailEnd/>
          </a:ln>
        </p:spPr>
        <p:txBody>
          <a:bodyPr>
            <a:spAutoFit/>
          </a:bodyPr>
          <a:lstStyle/>
          <a:p>
            <a:r>
              <a:rPr lang="it-IT" sz="1400" b="1" i="1" u="sng">
                <a:solidFill>
                  <a:schemeClr val="accent2"/>
                </a:solidFill>
                <a:latin typeface="Calibri" pitchFamily="34" charset="0"/>
              </a:rPr>
              <a:t>_______________________________________</a:t>
            </a:r>
          </a:p>
          <a:p>
            <a:r>
              <a:rPr lang="it-IT" sz="1100" b="1" i="1" u="sng">
                <a:solidFill>
                  <a:schemeClr val="accent2"/>
                </a:solidFill>
                <a:latin typeface="Calibri" pitchFamily="34" charset="0"/>
              </a:rPr>
              <a:t>La Prevenzione della Corruzione e la Trasparenza della  PA</a:t>
            </a:r>
            <a:endParaRPr lang="it-IT" sz="1100" b="1" u="sng">
              <a:solidFill>
                <a:schemeClr val="accent2"/>
              </a:solidFill>
              <a:latin typeface="Calibri"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p:cNvSpPr>
          <p:nvPr>
            <p:ph type="title"/>
          </p:nvPr>
        </p:nvSpPr>
        <p:spPr bwMode="auto"/>
        <p:txBody>
          <a:bodyPr wrap="square" numCol="1" anchorCtr="0" compatLnSpc="1">
            <a:prstTxWarp prst="textNoShape">
              <a:avLst/>
            </a:prstTxWarp>
          </a:bodyPr>
          <a:lstStyle/>
          <a:p>
            <a:r>
              <a:rPr lang="it-IT" altLang="it-IT" sz="2800" b="1" i="1" u="sng" smtClean="0"/>
              <a:t>Limiti alla trasparenza</a:t>
            </a:r>
            <a:br>
              <a:rPr lang="it-IT" altLang="it-IT" sz="2800" b="1" i="1" u="sng" smtClean="0"/>
            </a:br>
            <a:r>
              <a:rPr lang="it-IT" altLang="it-IT" sz="2800" b="1" i="1" u="sng" smtClean="0"/>
              <a:t>Linee Guida Garante Privacy n.243/2014     </a:t>
            </a:r>
            <a:r>
              <a:rPr lang="it-IT" altLang="it-IT" sz="1600" b="1" i="1" u="sng" smtClean="0"/>
              <a:t>2/5</a:t>
            </a:r>
            <a:endParaRPr lang="it-IT" sz="1600" b="1" i="1" u="sng" smtClean="0"/>
          </a:p>
        </p:txBody>
      </p:sp>
      <p:sp>
        <p:nvSpPr>
          <p:cNvPr id="36866" name="Rectangle 3"/>
          <p:cNvSpPr>
            <a:spLocks noGrp="1"/>
          </p:cNvSpPr>
          <p:nvPr>
            <p:ph type="body" idx="1"/>
          </p:nvPr>
        </p:nvSpPr>
        <p:spPr/>
        <p:txBody>
          <a:bodyPr/>
          <a:lstStyle/>
          <a:p>
            <a:r>
              <a:rPr lang="it-IT" smtClean="0"/>
              <a:t>La diffusione di dati personali- ossia il dare conoscenza dei dati personali a soggetti indeterminati, in qualunque forma, anche mediante la loro messa a disposizione o consultazione- da parte dei soggetti pubblici è ammessa unicamente quando la stessa è prevista da una specifica norma di legge o di regolamento.</a:t>
            </a:r>
          </a:p>
          <a:p>
            <a:r>
              <a:rPr lang="it-IT" smtClean="0"/>
              <a:t>I soggetti pubblici in conformità ai principi di protezione di dati, sono tenuti a ridurre al minimo l’utilizzazione di dati personali e di dati identificativi.</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numCol="1" anchorCtr="0" compatLnSpc="1">
            <a:prstTxWarp prst="textNoShape">
              <a:avLst/>
            </a:prstTxWarp>
          </a:bodyPr>
          <a:lstStyle/>
          <a:p>
            <a:pPr eaLnBrk="1" hangingPunct="1"/>
            <a:r>
              <a:rPr lang="it-IT" altLang="it-IT" sz="2800" b="1" i="1" u="sng" smtClean="0"/>
              <a:t>I Limiti alla trasparenza</a:t>
            </a:r>
            <a:br>
              <a:rPr lang="it-IT" altLang="it-IT" sz="2800" b="1" i="1" u="sng" smtClean="0"/>
            </a:br>
            <a:r>
              <a:rPr lang="it-IT" altLang="it-IT" sz="2800" b="1" i="1" u="sng" smtClean="0"/>
              <a:t>Linee Guida Garante Privacy n.243/2014     3</a:t>
            </a:r>
            <a:r>
              <a:rPr lang="it-IT" altLang="it-IT" sz="1600" b="1" i="1" u="sng" smtClean="0"/>
              <a:t>/5</a:t>
            </a:r>
            <a:endParaRPr lang="it-IT" sz="2800" b="1" i="1" u="sng" smtClean="0"/>
          </a:p>
        </p:txBody>
      </p:sp>
      <p:sp>
        <p:nvSpPr>
          <p:cNvPr id="37890" name="Content Placeholder 2"/>
          <p:cNvSpPr>
            <a:spLocks noGrp="1"/>
          </p:cNvSpPr>
          <p:nvPr>
            <p:ph idx="1"/>
          </p:nvPr>
        </p:nvSpPr>
        <p:spPr/>
        <p:txBody>
          <a:bodyPr/>
          <a:lstStyle/>
          <a:p>
            <a:pPr algn="just" eaLnBrk="1" hangingPunct="1">
              <a:lnSpc>
                <a:spcPct val="90000"/>
              </a:lnSpc>
            </a:pPr>
            <a:r>
              <a:rPr lang="it-IT" altLang="it-IT" smtClean="0"/>
              <a:t>Principio di necessità, pertinenza non eccedenza: è consentita la diffusione </a:t>
            </a:r>
            <a:r>
              <a:rPr lang="it-IT" altLang="it-IT" b="1" smtClean="0"/>
              <a:t>dei soli dati personali</a:t>
            </a:r>
            <a:r>
              <a:rPr lang="it-IT" altLang="it-IT" smtClean="0"/>
              <a:t> la cui inclusione in atti e documenti sia realmente necessaria e proporzionata alla finalità di trasparenza perseguita nel caso concreto; i dati personali che esulano da tale finalità non devono essere pubblicati. In caso contrario occorre provvedere all’oscuramento delle informazioni che risultano eccedenti o non pertinenti;</a:t>
            </a:r>
          </a:p>
          <a:p>
            <a:pPr algn="just" eaLnBrk="1" hangingPunct="1">
              <a:lnSpc>
                <a:spcPct val="90000"/>
              </a:lnSpc>
              <a:buFont typeface="Arial" charset="0"/>
              <a:buNone/>
            </a:pPr>
            <a:endParaRPr lang="it-IT" altLang="it-IT" smtClean="0"/>
          </a:p>
          <a:p>
            <a:pPr algn="just" eaLnBrk="1" hangingPunct="1">
              <a:lnSpc>
                <a:spcPct val="90000"/>
              </a:lnSpc>
            </a:pPr>
            <a:r>
              <a:rPr lang="it-IT" altLang="it-IT" smtClean="0"/>
              <a:t>Divieto di diffusione, anche </a:t>
            </a:r>
            <a:r>
              <a:rPr lang="it-IT" altLang="it-IT" b="1" smtClean="0"/>
              <a:t>indiretta</a:t>
            </a:r>
            <a:r>
              <a:rPr lang="it-IT" altLang="it-IT" smtClean="0"/>
              <a:t>, dei dati idonei a rivelare lo stato di salute e la vita sessuale (stato di malattia, l’esistenza di patologie dei soggetti interessati, compreso qualsiasi riferimento alle condizioni di invalidità, disabilità o handicap fisici e/o psichici;</a:t>
            </a:r>
          </a:p>
          <a:p>
            <a:pPr algn="just" eaLnBrk="1" hangingPunct="1">
              <a:lnSpc>
                <a:spcPct val="90000"/>
              </a:lnSpc>
            </a:pPr>
            <a:endParaRPr lang="it-IT" altLang="it-IT" smtClean="0"/>
          </a:p>
          <a:p>
            <a:pPr eaLnBrk="1" hangingPunct="1"/>
            <a:endParaRPr lang="it-IT" smtClean="0"/>
          </a:p>
        </p:txBody>
      </p:sp>
      <p:sp>
        <p:nvSpPr>
          <p:cNvPr id="4" name="TextBox 3"/>
          <p:cNvSpPr txBox="1"/>
          <p:nvPr/>
        </p:nvSpPr>
        <p:spPr>
          <a:xfrm rot="16200000">
            <a:off x="7686675" y="4113213"/>
            <a:ext cx="2232025" cy="254000"/>
          </a:xfrm>
          <a:prstGeom prst="rect">
            <a:avLst/>
          </a:prstGeom>
          <a:noFill/>
        </p:spPr>
        <p:txBody>
          <a:bodyPr>
            <a:spAutoFit/>
          </a:bodyPr>
          <a:lstStyle/>
          <a:p>
            <a:pPr fontAlgn="auto">
              <a:spcBef>
                <a:spcPts val="0"/>
              </a:spcBef>
              <a:spcAft>
                <a:spcPts val="0"/>
              </a:spcAft>
              <a:defRPr/>
            </a:pPr>
            <a:r>
              <a:rPr lang="it-IT" sz="1050" b="1" dirty="0">
                <a:solidFill>
                  <a:schemeClr val="bg1"/>
                </a:solidFill>
                <a:latin typeface="+mn-lt"/>
                <a:cs typeface="+mn-cs"/>
              </a:rPr>
              <a:t>Magistrato </a:t>
            </a:r>
            <a:r>
              <a:rPr lang="it-IT" sz="1050" b="1" dirty="0" err="1">
                <a:solidFill>
                  <a:schemeClr val="bg1"/>
                </a:solidFill>
                <a:latin typeface="+mn-lt"/>
                <a:cs typeface="+mn-cs"/>
              </a:rPr>
              <a:t>TAR_Emiliano</a:t>
            </a:r>
            <a:r>
              <a:rPr lang="it-IT" sz="1050" b="1" dirty="0">
                <a:solidFill>
                  <a:schemeClr val="bg1"/>
                </a:solidFill>
                <a:latin typeface="+mn-lt"/>
                <a:cs typeface="+mn-cs"/>
              </a:rPr>
              <a:t> Raganella </a:t>
            </a:r>
          </a:p>
        </p:txBody>
      </p:sp>
      <p:sp>
        <p:nvSpPr>
          <p:cNvPr id="37892" name="TextBox 4"/>
          <p:cNvSpPr txBox="1">
            <a:spLocks noChangeArrowheads="1"/>
          </p:cNvSpPr>
          <p:nvPr/>
        </p:nvSpPr>
        <p:spPr bwMode="auto">
          <a:xfrm>
            <a:off x="4843463" y="6380163"/>
            <a:ext cx="3959225" cy="477837"/>
          </a:xfrm>
          <a:prstGeom prst="rect">
            <a:avLst/>
          </a:prstGeom>
          <a:noFill/>
          <a:ln w="9525">
            <a:noFill/>
            <a:miter lim="800000"/>
            <a:headEnd/>
            <a:tailEnd/>
          </a:ln>
        </p:spPr>
        <p:txBody>
          <a:bodyPr>
            <a:spAutoFit/>
          </a:bodyPr>
          <a:lstStyle/>
          <a:p>
            <a:r>
              <a:rPr lang="it-IT" sz="1400" b="1" i="1" u="sng">
                <a:solidFill>
                  <a:schemeClr val="accent2"/>
                </a:solidFill>
                <a:latin typeface="Calibri" pitchFamily="34" charset="0"/>
              </a:rPr>
              <a:t>_______________________________________</a:t>
            </a:r>
          </a:p>
          <a:p>
            <a:r>
              <a:rPr lang="it-IT" sz="1100" b="1" i="1" u="sng">
                <a:solidFill>
                  <a:schemeClr val="accent2"/>
                </a:solidFill>
                <a:latin typeface="Calibri" pitchFamily="34" charset="0"/>
              </a:rPr>
              <a:t>La Prevenzione della Corruzione e la Trasparenza della  PA</a:t>
            </a:r>
            <a:endParaRPr lang="it-IT" sz="1100" b="1" u="sng">
              <a:solidFill>
                <a:schemeClr val="accent2"/>
              </a:solidFill>
              <a:latin typeface="Calibri"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Content Placeholder 2"/>
          <p:cNvSpPr>
            <a:spLocks noGrp="1"/>
          </p:cNvSpPr>
          <p:nvPr>
            <p:ph idx="1"/>
          </p:nvPr>
        </p:nvSpPr>
        <p:spPr/>
        <p:txBody>
          <a:bodyPr/>
          <a:lstStyle/>
          <a:p>
            <a:pPr algn="just" eaLnBrk="1" hangingPunct="1">
              <a:lnSpc>
                <a:spcPct val="90000"/>
              </a:lnSpc>
            </a:pPr>
            <a:r>
              <a:rPr lang="it-IT" altLang="it-IT" smtClean="0"/>
              <a:t>La pubblicazione di diffusione </a:t>
            </a:r>
            <a:r>
              <a:rPr lang="it-IT" altLang="it-IT" b="1" smtClean="0"/>
              <a:t>dei dati sensibili e giudiziari</a:t>
            </a:r>
            <a:r>
              <a:rPr lang="it-IT" altLang="it-IT" smtClean="0"/>
              <a:t> solo nel caso sia previsto da una espressa </a:t>
            </a:r>
            <a:r>
              <a:rPr lang="it-IT" altLang="it-IT" b="1" smtClean="0"/>
              <a:t>disposizione di legge</a:t>
            </a:r>
            <a:r>
              <a:rPr lang="it-IT" altLang="it-IT" smtClean="0"/>
              <a:t>  e solo nel caso in cui siano in concreto indispensabili per il perseguimento di una finalità di rilevante interesse pubblico come quello della trasparenza ossia quando la stessa non può essere conseguita, caso per caso, mediante l’utilizzo di dati anonimi o di dati personali di natura diversa;</a:t>
            </a:r>
          </a:p>
          <a:p>
            <a:pPr algn="just" eaLnBrk="1" hangingPunct="1">
              <a:lnSpc>
                <a:spcPct val="90000"/>
              </a:lnSpc>
            </a:pPr>
            <a:r>
              <a:rPr lang="it-IT" altLang="it-IT" smtClean="0"/>
              <a:t> La pubblicazione di dati, informazioni e documenti che non si ha l’obbligo di pubblicare, è legittima solo procedendo alla anonimizzazione dei dati personali;</a:t>
            </a:r>
          </a:p>
          <a:p>
            <a:pPr algn="just" eaLnBrk="1" hangingPunct="1">
              <a:lnSpc>
                <a:spcPct val="90000"/>
              </a:lnSpc>
            </a:pPr>
            <a:r>
              <a:rPr lang="it-IT" altLang="it-IT" smtClean="0"/>
              <a:t>Per rendere effettivamente anonimi i dati pubblici on line occorre oscurare del tutto il nominativo e le altre informazioni riferite all’interessati che ne possono consentire l’identificazione anche posteriori.</a:t>
            </a:r>
          </a:p>
          <a:p>
            <a:pPr eaLnBrk="1" hangingPunct="1"/>
            <a:endParaRPr lang="it-IT" smtClean="0"/>
          </a:p>
        </p:txBody>
      </p:sp>
      <p:sp>
        <p:nvSpPr>
          <p:cNvPr id="4" name="Title 1"/>
          <p:cNvSpPr>
            <a:spLocks noGrp="1"/>
          </p:cNvSpPr>
          <p:nvPr>
            <p:ph type="title"/>
          </p:nvPr>
        </p:nvSpPr>
        <p:spPr/>
        <p:txBody>
          <a:bodyPr wrap="square" numCol="1" anchorCtr="0" compatLnSpc="1">
            <a:prstTxWarp prst="textNoShape">
              <a:avLst/>
            </a:prstTxWarp>
          </a:bodyPr>
          <a:lstStyle/>
          <a:p>
            <a:pPr eaLnBrk="1" hangingPunct="1">
              <a:defRPr/>
            </a:pPr>
            <a:r>
              <a:rPr lang="it-IT" altLang="it-IT" sz="2800" b="1" i="1" u="sng" smtClean="0"/>
              <a:t>I Limiti alla trasparenza</a:t>
            </a:r>
            <a:br>
              <a:rPr lang="it-IT" altLang="it-IT" sz="2800" b="1" i="1" u="sng" smtClean="0"/>
            </a:br>
            <a:r>
              <a:rPr lang="it-IT" altLang="it-IT" sz="2800" b="1" i="1" u="sng" smtClean="0"/>
              <a:t>Linee Guida Garante Privacy n.243/2014     4</a:t>
            </a:r>
            <a:r>
              <a:rPr lang="it-IT" altLang="it-IT" sz="1600" b="1" i="1" u="sng" smtClean="0"/>
              <a:t>/5</a:t>
            </a:r>
            <a:endParaRPr lang="it-IT" sz="2800" b="1" i="1" u="sng" smtClean="0"/>
          </a:p>
        </p:txBody>
      </p:sp>
      <p:sp>
        <p:nvSpPr>
          <p:cNvPr id="5" name="TextBox 4"/>
          <p:cNvSpPr txBox="1"/>
          <p:nvPr/>
        </p:nvSpPr>
        <p:spPr>
          <a:xfrm rot="16200000">
            <a:off x="7686675" y="4113213"/>
            <a:ext cx="2232025" cy="254000"/>
          </a:xfrm>
          <a:prstGeom prst="rect">
            <a:avLst/>
          </a:prstGeom>
          <a:noFill/>
        </p:spPr>
        <p:txBody>
          <a:bodyPr>
            <a:spAutoFit/>
          </a:bodyPr>
          <a:lstStyle/>
          <a:p>
            <a:pPr fontAlgn="auto">
              <a:spcBef>
                <a:spcPts val="0"/>
              </a:spcBef>
              <a:spcAft>
                <a:spcPts val="0"/>
              </a:spcAft>
              <a:defRPr/>
            </a:pPr>
            <a:r>
              <a:rPr lang="it-IT" sz="1050" b="1" dirty="0">
                <a:solidFill>
                  <a:schemeClr val="bg1"/>
                </a:solidFill>
                <a:latin typeface="+mn-lt"/>
                <a:cs typeface="+mn-cs"/>
              </a:rPr>
              <a:t>Magistrato </a:t>
            </a:r>
            <a:r>
              <a:rPr lang="it-IT" sz="1050" b="1" dirty="0" err="1">
                <a:solidFill>
                  <a:schemeClr val="bg1"/>
                </a:solidFill>
                <a:latin typeface="+mn-lt"/>
                <a:cs typeface="+mn-cs"/>
              </a:rPr>
              <a:t>TAR_Emiliano</a:t>
            </a:r>
            <a:r>
              <a:rPr lang="it-IT" sz="1050" b="1" dirty="0">
                <a:solidFill>
                  <a:schemeClr val="bg1"/>
                </a:solidFill>
                <a:latin typeface="+mn-lt"/>
                <a:cs typeface="+mn-cs"/>
              </a:rPr>
              <a:t> Raganella </a:t>
            </a:r>
          </a:p>
        </p:txBody>
      </p:sp>
      <p:sp>
        <p:nvSpPr>
          <p:cNvPr id="38916" name="TextBox 5"/>
          <p:cNvSpPr txBox="1">
            <a:spLocks noChangeArrowheads="1"/>
          </p:cNvSpPr>
          <p:nvPr/>
        </p:nvSpPr>
        <p:spPr bwMode="auto">
          <a:xfrm>
            <a:off x="4843463" y="6380163"/>
            <a:ext cx="3959225" cy="477837"/>
          </a:xfrm>
          <a:prstGeom prst="rect">
            <a:avLst/>
          </a:prstGeom>
          <a:noFill/>
          <a:ln w="9525">
            <a:noFill/>
            <a:miter lim="800000"/>
            <a:headEnd/>
            <a:tailEnd/>
          </a:ln>
        </p:spPr>
        <p:txBody>
          <a:bodyPr>
            <a:spAutoFit/>
          </a:bodyPr>
          <a:lstStyle/>
          <a:p>
            <a:r>
              <a:rPr lang="it-IT" sz="1400" b="1" i="1" u="sng">
                <a:solidFill>
                  <a:schemeClr val="accent2"/>
                </a:solidFill>
                <a:latin typeface="Calibri" pitchFamily="34" charset="0"/>
              </a:rPr>
              <a:t>_______________________________________</a:t>
            </a:r>
          </a:p>
          <a:p>
            <a:r>
              <a:rPr lang="it-IT" sz="1100" b="1" i="1" u="sng">
                <a:solidFill>
                  <a:schemeClr val="accent2"/>
                </a:solidFill>
                <a:latin typeface="Calibri" pitchFamily="34" charset="0"/>
              </a:rPr>
              <a:t>La Prevenzione della Corruzione e la Trasparenza della  PA</a:t>
            </a:r>
            <a:endParaRPr lang="it-IT" sz="1100" b="1" u="sng">
              <a:solidFill>
                <a:schemeClr val="accent2"/>
              </a:solidFill>
              <a:latin typeface="Calibri"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p:cNvSpPr>
          <p:nvPr>
            <p:ph type="title"/>
          </p:nvPr>
        </p:nvSpPr>
        <p:spPr bwMode="auto"/>
        <p:txBody>
          <a:bodyPr wrap="square" numCol="1" anchorCtr="0" compatLnSpc="1">
            <a:prstTxWarp prst="textNoShape">
              <a:avLst/>
            </a:prstTxWarp>
          </a:bodyPr>
          <a:lstStyle/>
          <a:p>
            <a:pPr>
              <a:defRPr/>
            </a:pPr>
            <a:r>
              <a:rPr lang="it-IT" altLang="it-IT" sz="2800" b="1" i="1" u="sng" smtClean="0"/>
              <a:t>Limiti alla trasparenza</a:t>
            </a:r>
            <a:br>
              <a:rPr lang="it-IT" altLang="it-IT" sz="2800" b="1" i="1" u="sng" smtClean="0"/>
            </a:br>
            <a:r>
              <a:rPr lang="it-IT" altLang="it-IT" sz="2800" b="1" i="1" u="sng" smtClean="0"/>
              <a:t>Linee Guida Garante Privacy n.243/2014     5</a:t>
            </a:r>
            <a:r>
              <a:rPr lang="it-IT" altLang="it-IT" sz="1600" b="1" i="1" u="sng" smtClean="0"/>
              <a:t>/5</a:t>
            </a:r>
            <a:endParaRPr lang="it-IT" sz="1600" b="1" i="1" u="sng" smtClean="0"/>
          </a:p>
        </p:txBody>
      </p:sp>
      <p:sp>
        <p:nvSpPr>
          <p:cNvPr id="39938" name="Rectangle 3"/>
          <p:cNvSpPr>
            <a:spLocks noGrp="1"/>
          </p:cNvSpPr>
          <p:nvPr>
            <p:ph type="body" idx="1"/>
          </p:nvPr>
        </p:nvSpPr>
        <p:spPr/>
        <p:txBody>
          <a:bodyPr/>
          <a:lstStyle/>
          <a:p>
            <a:pPr algn="just" eaLnBrk="1" hangingPunct="1"/>
            <a:r>
              <a:rPr lang="it-IT" altLang="it-IT" smtClean="0"/>
              <a:t>I dati, le informazioni e i documenti oggetto di pubblicazione sono pubblicati per un periodo di cinque anni salvo alcune deroghe (se producono ancora effetti alla scadenza dei cinque anni);</a:t>
            </a:r>
          </a:p>
          <a:p>
            <a:pPr algn="just" eaLnBrk="1" hangingPunct="1"/>
            <a:r>
              <a:rPr lang="it-IT" altLang="it-IT" smtClean="0"/>
              <a:t>I dati personali devono essere conservati per un periodo di tempo non superiore a quello necessario agli scopi per quali sono stati trattati;</a:t>
            </a:r>
          </a:p>
          <a:p>
            <a:pPr algn="just" eaLnBrk="1" hangingPunct="1"/>
            <a:r>
              <a:rPr lang="it-IT" altLang="it-IT" smtClean="0"/>
              <a:t>L’interessato ha diritto di ottenere la cancellazione dei dati personali di cui non è necessaria la conservazione in relazione agli scopi per i quali sono stati raccolti o successivamente trattati”.</a:t>
            </a:r>
          </a:p>
          <a:p>
            <a:pPr algn="just" eaLnBrk="1" hangingPunct="1"/>
            <a:endParaRPr lang="it-IT" altLang="it-IT" smtClean="0"/>
          </a:p>
          <a:p>
            <a:pPr algn="just" eaLnBrk="1" hangingPunct="1"/>
            <a:endParaRPr lang="it-IT" altLang="it-IT" smtClean="0"/>
          </a:p>
          <a:p>
            <a:pPr eaLnBrk="1" hangingPunct="1"/>
            <a:endParaRPr lang="it-IT" sz="2000" smtClean="0"/>
          </a:p>
          <a:p>
            <a:endParaRPr lang="it-IT"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Content Placeholder 2"/>
          <p:cNvSpPr>
            <a:spLocks noGrp="1"/>
          </p:cNvSpPr>
          <p:nvPr>
            <p:ph idx="1"/>
          </p:nvPr>
        </p:nvSpPr>
        <p:spPr/>
        <p:txBody>
          <a:bodyPr/>
          <a:lstStyle/>
          <a:p>
            <a:pPr algn="just" eaLnBrk="1" hangingPunct="1">
              <a:lnSpc>
                <a:spcPct val="90000"/>
              </a:lnSpc>
            </a:pPr>
            <a:r>
              <a:rPr lang="it-IT" altLang="it-IT" smtClean="0"/>
              <a:t>Limiti al riutilizzo dei dati personali pubblicati: non può essere consentito in termini incompatibili con gli scopi originari per i quali i medesimi dati sono resi accessibili pubblicamente (introduzione sul sito web di un Alert generale di informazione);</a:t>
            </a:r>
          </a:p>
          <a:p>
            <a:pPr algn="just" eaLnBrk="1" hangingPunct="1">
              <a:lnSpc>
                <a:spcPct val="90000"/>
              </a:lnSpc>
            </a:pPr>
            <a:r>
              <a:rPr lang="it-IT" altLang="it-IT" smtClean="0"/>
              <a:t>L’amministrazione, dopo la pubblicazione, può rendere riutilizzabili i dati solo dopo aver effettuato una rigorosa valutazione d’impatto in materia di protezione dei dati; </a:t>
            </a:r>
          </a:p>
          <a:p>
            <a:pPr algn="just" eaLnBrk="1" hangingPunct="1">
              <a:lnSpc>
                <a:spcPct val="90000"/>
              </a:lnSpc>
            </a:pPr>
            <a:r>
              <a:rPr lang="it-IT" altLang="it-IT" smtClean="0"/>
              <a:t>I dati sensibili e giudiziari sono espressamente esclusi dal riutilizzo (art., 4 comma 1, e art.7 d.lgs. n.33/2013).</a:t>
            </a:r>
          </a:p>
          <a:p>
            <a:pPr eaLnBrk="1" hangingPunct="1">
              <a:buFont typeface="Arial" charset="0"/>
              <a:buNone/>
            </a:pPr>
            <a:endParaRPr lang="it-IT" altLang="it-IT" sz="3600" smtClean="0"/>
          </a:p>
          <a:p>
            <a:pPr eaLnBrk="1" hangingPunct="1"/>
            <a:endParaRPr lang="it-IT" smtClean="0"/>
          </a:p>
        </p:txBody>
      </p:sp>
      <p:sp>
        <p:nvSpPr>
          <p:cNvPr id="4" name="Title 1"/>
          <p:cNvSpPr>
            <a:spLocks noGrp="1"/>
          </p:cNvSpPr>
          <p:nvPr>
            <p:ph type="title"/>
          </p:nvPr>
        </p:nvSpPr>
        <p:spPr bwMode="auto"/>
        <p:txBody>
          <a:bodyPr wrap="square" numCol="1" anchorCtr="0" compatLnSpc="1">
            <a:prstTxWarp prst="textNoShape">
              <a:avLst/>
            </a:prstTxWarp>
          </a:bodyPr>
          <a:lstStyle/>
          <a:p>
            <a:pPr eaLnBrk="1" hangingPunct="1">
              <a:defRPr/>
            </a:pPr>
            <a:r>
              <a:rPr lang="it-IT" altLang="it-IT" sz="3200" b="1" i="1" u="sng" smtClean="0"/>
              <a:t>Riutilizzo dati personali.</a:t>
            </a:r>
          </a:p>
        </p:txBody>
      </p:sp>
      <p:sp>
        <p:nvSpPr>
          <p:cNvPr id="5" name="TextBox 4"/>
          <p:cNvSpPr txBox="1"/>
          <p:nvPr/>
        </p:nvSpPr>
        <p:spPr>
          <a:xfrm rot="16200000">
            <a:off x="7686675" y="4113213"/>
            <a:ext cx="2232025" cy="254000"/>
          </a:xfrm>
          <a:prstGeom prst="rect">
            <a:avLst/>
          </a:prstGeom>
          <a:noFill/>
        </p:spPr>
        <p:txBody>
          <a:bodyPr>
            <a:spAutoFit/>
          </a:bodyPr>
          <a:lstStyle/>
          <a:p>
            <a:pPr fontAlgn="auto">
              <a:spcBef>
                <a:spcPts val="0"/>
              </a:spcBef>
              <a:spcAft>
                <a:spcPts val="0"/>
              </a:spcAft>
              <a:defRPr/>
            </a:pPr>
            <a:r>
              <a:rPr lang="it-IT" sz="1050" b="1" dirty="0">
                <a:solidFill>
                  <a:schemeClr val="bg1"/>
                </a:solidFill>
                <a:latin typeface="+mn-lt"/>
                <a:cs typeface="+mn-cs"/>
              </a:rPr>
              <a:t>Magistrato </a:t>
            </a:r>
            <a:r>
              <a:rPr lang="it-IT" sz="1050" b="1" dirty="0" err="1">
                <a:solidFill>
                  <a:schemeClr val="bg1"/>
                </a:solidFill>
                <a:latin typeface="+mn-lt"/>
                <a:cs typeface="+mn-cs"/>
              </a:rPr>
              <a:t>TAR_Emiliano</a:t>
            </a:r>
            <a:r>
              <a:rPr lang="it-IT" sz="1050" b="1" dirty="0">
                <a:solidFill>
                  <a:schemeClr val="bg1"/>
                </a:solidFill>
                <a:latin typeface="+mn-lt"/>
                <a:cs typeface="+mn-cs"/>
              </a:rPr>
              <a:t> Raganella </a:t>
            </a:r>
          </a:p>
        </p:txBody>
      </p:sp>
      <p:sp>
        <p:nvSpPr>
          <p:cNvPr id="40964" name="TextBox 5"/>
          <p:cNvSpPr txBox="1">
            <a:spLocks noChangeArrowheads="1"/>
          </p:cNvSpPr>
          <p:nvPr/>
        </p:nvSpPr>
        <p:spPr bwMode="auto">
          <a:xfrm>
            <a:off x="4843463" y="6380163"/>
            <a:ext cx="3959225" cy="477837"/>
          </a:xfrm>
          <a:prstGeom prst="rect">
            <a:avLst/>
          </a:prstGeom>
          <a:noFill/>
          <a:ln w="9525">
            <a:noFill/>
            <a:miter lim="800000"/>
            <a:headEnd/>
            <a:tailEnd/>
          </a:ln>
        </p:spPr>
        <p:txBody>
          <a:bodyPr>
            <a:spAutoFit/>
          </a:bodyPr>
          <a:lstStyle/>
          <a:p>
            <a:r>
              <a:rPr lang="it-IT" sz="1400" b="1" i="1" u="sng">
                <a:solidFill>
                  <a:schemeClr val="accent2"/>
                </a:solidFill>
                <a:latin typeface="Calibri" pitchFamily="34" charset="0"/>
              </a:rPr>
              <a:t>_______________________________________</a:t>
            </a:r>
          </a:p>
          <a:p>
            <a:r>
              <a:rPr lang="it-IT" sz="1100" b="1" i="1" u="sng">
                <a:solidFill>
                  <a:schemeClr val="accent2"/>
                </a:solidFill>
                <a:latin typeface="Calibri" pitchFamily="34" charset="0"/>
              </a:rPr>
              <a:t>La Prevenzione della Corruzione e la Trasparenza della  PA</a:t>
            </a:r>
            <a:endParaRPr lang="it-IT" sz="1100" b="1" u="sng">
              <a:solidFill>
                <a:schemeClr val="accent2"/>
              </a:solidFill>
              <a:latin typeface="Calibri"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Content Placeholder 2"/>
          <p:cNvSpPr>
            <a:spLocks noGrp="1"/>
          </p:cNvSpPr>
          <p:nvPr>
            <p:ph idx="1"/>
          </p:nvPr>
        </p:nvSpPr>
        <p:spPr/>
        <p:txBody>
          <a:bodyPr/>
          <a:lstStyle/>
          <a:p>
            <a:pPr algn="just" eaLnBrk="1" hangingPunct="1">
              <a:lnSpc>
                <a:spcPct val="90000"/>
              </a:lnSpc>
            </a:pPr>
            <a:r>
              <a:rPr lang="it-IT" altLang="it-IT" sz="2400" smtClean="0"/>
              <a:t>  </a:t>
            </a:r>
            <a:r>
              <a:rPr lang="it-IT" altLang="it-IT" b="1" smtClean="0"/>
              <a:t>Responsabilità dirigenziale e amministrativa</a:t>
            </a:r>
            <a:r>
              <a:rPr lang="it-IT" altLang="it-IT" smtClean="0"/>
              <a:t> del responsabile della trasparenza per inadempimento degli obblighi di pubblicazione previsti dalla normativa vigente o mancata predisposizione del piano triennale (art. 46 d.lgs n33/2013): il responsabile non risponde dell’inadempimento se prova che tale inadempimento è dipeso da causa a lui non imputabile. </a:t>
            </a:r>
          </a:p>
          <a:p>
            <a:pPr algn="just" eaLnBrk="1" hangingPunct="1">
              <a:lnSpc>
                <a:spcPct val="90000"/>
              </a:lnSpc>
            </a:pPr>
            <a:r>
              <a:rPr lang="it-IT" altLang="it-IT" smtClean="0"/>
              <a:t>I dirigenti responsabili degli uffici dell’amministrazione garantiscono il tempestivo e regolare flusso delle informazioni da pubblicare ai fini del rispetto dei termini stabiliti dalla legge: per trasmissione si intende, nel caso in cui i dati siano archiviati in una banca dati, sia l’immissione dei dati nell’archivio sia la confluenza degli stessi dall’archivio al soggetto responsabile della pubblicazione sul sito </a:t>
            </a:r>
          </a:p>
          <a:p>
            <a:pPr algn="just" eaLnBrk="1" hangingPunct="1">
              <a:lnSpc>
                <a:spcPct val="90000"/>
              </a:lnSpc>
            </a:pPr>
            <a:r>
              <a:rPr lang="it-IT" altLang="it-IT" smtClean="0"/>
              <a:t> </a:t>
            </a:r>
          </a:p>
          <a:p>
            <a:pPr algn="just" eaLnBrk="1" hangingPunct="1">
              <a:lnSpc>
                <a:spcPct val="90000"/>
              </a:lnSpc>
            </a:pPr>
            <a:r>
              <a:rPr lang="it-IT" altLang="it-IT" smtClean="0"/>
              <a:t>  </a:t>
            </a:r>
            <a:endParaRPr lang="it-IT" altLang="it-IT" sz="2400" smtClean="0"/>
          </a:p>
          <a:p>
            <a:pPr eaLnBrk="1" hangingPunct="1"/>
            <a:endParaRPr lang="it-IT" smtClean="0"/>
          </a:p>
        </p:txBody>
      </p:sp>
      <p:sp>
        <p:nvSpPr>
          <p:cNvPr id="4" name="Title 1"/>
          <p:cNvSpPr>
            <a:spLocks noGrp="1"/>
          </p:cNvSpPr>
          <p:nvPr>
            <p:ph type="title"/>
          </p:nvPr>
        </p:nvSpPr>
        <p:spPr/>
        <p:txBody>
          <a:bodyPr wrap="square" numCol="1" anchorCtr="0" compatLnSpc="1">
            <a:prstTxWarp prst="textNoShape">
              <a:avLst/>
            </a:prstTxWarp>
          </a:bodyPr>
          <a:lstStyle/>
          <a:p>
            <a:pPr eaLnBrk="1" hangingPunct="1">
              <a:defRPr/>
            </a:pPr>
            <a:r>
              <a:rPr lang="it-IT" altLang="it-IT" sz="2800" b="1" i="1" u="sng" smtClean="0"/>
              <a:t>La violazione degli obblighi in materia di trasparenza 1/2</a:t>
            </a:r>
          </a:p>
        </p:txBody>
      </p:sp>
      <p:sp>
        <p:nvSpPr>
          <p:cNvPr id="5" name="TextBox 4"/>
          <p:cNvSpPr txBox="1"/>
          <p:nvPr/>
        </p:nvSpPr>
        <p:spPr>
          <a:xfrm rot="16200000">
            <a:off x="7686675" y="4113213"/>
            <a:ext cx="2232025" cy="254000"/>
          </a:xfrm>
          <a:prstGeom prst="rect">
            <a:avLst/>
          </a:prstGeom>
          <a:noFill/>
        </p:spPr>
        <p:txBody>
          <a:bodyPr>
            <a:spAutoFit/>
          </a:bodyPr>
          <a:lstStyle/>
          <a:p>
            <a:pPr fontAlgn="auto">
              <a:spcBef>
                <a:spcPts val="0"/>
              </a:spcBef>
              <a:spcAft>
                <a:spcPts val="0"/>
              </a:spcAft>
              <a:defRPr/>
            </a:pPr>
            <a:r>
              <a:rPr lang="it-IT" sz="1050" b="1" dirty="0">
                <a:solidFill>
                  <a:schemeClr val="bg1"/>
                </a:solidFill>
                <a:latin typeface="+mn-lt"/>
                <a:cs typeface="+mn-cs"/>
              </a:rPr>
              <a:t>Magistrato </a:t>
            </a:r>
            <a:r>
              <a:rPr lang="it-IT" sz="1050" b="1" dirty="0" err="1">
                <a:solidFill>
                  <a:schemeClr val="bg1"/>
                </a:solidFill>
                <a:latin typeface="+mn-lt"/>
                <a:cs typeface="+mn-cs"/>
              </a:rPr>
              <a:t>TAR_Emiliano</a:t>
            </a:r>
            <a:r>
              <a:rPr lang="it-IT" sz="1050" b="1" dirty="0">
                <a:solidFill>
                  <a:schemeClr val="bg1"/>
                </a:solidFill>
                <a:latin typeface="+mn-lt"/>
                <a:cs typeface="+mn-cs"/>
              </a:rPr>
              <a:t> Raganella </a:t>
            </a:r>
          </a:p>
        </p:txBody>
      </p:sp>
      <p:sp>
        <p:nvSpPr>
          <p:cNvPr id="41988" name="TextBox 5"/>
          <p:cNvSpPr txBox="1">
            <a:spLocks noChangeArrowheads="1"/>
          </p:cNvSpPr>
          <p:nvPr/>
        </p:nvSpPr>
        <p:spPr bwMode="auto">
          <a:xfrm>
            <a:off x="4843463" y="6380163"/>
            <a:ext cx="3959225" cy="477837"/>
          </a:xfrm>
          <a:prstGeom prst="rect">
            <a:avLst/>
          </a:prstGeom>
          <a:noFill/>
          <a:ln w="9525">
            <a:noFill/>
            <a:miter lim="800000"/>
            <a:headEnd/>
            <a:tailEnd/>
          </a:ln>
        </p:spPr>
        <p:txBody>
          <a:bodyPr>
            <a:spAutoFit/>
          </a:bodyPr>
          <a:lstStyle/>
          <a:p>
            <a:r>
              <a:rPr lang="it-IT" sz="1400" b="1" i="1" u="sng">
                <a:solidFill>
                  <a:schemeClr val="accent2"/>
                </a:solidFill>
                <a:latin typeface="Calibri" pitchFamily="34" charset="0"/>
              </a:rPr>
              <a:t>_______________________________________</a:t>
            </a:r>
          </a:p>
          <a:p>
            <a:r>
              <a:rPr lang="it-IT" sz="1100" b="1" i="1" u="sng">
                <a:solidFill>
                  <a:schemeClr val="accent2"/>
                </a:solidFill>
                <a:latin typeface="Calibri" pitchFamily="34" charset="0"/>
              </a:rPr>
              <a:t>La Prevenzione della Corruzione e la Trasparenza della  PA</a:t>
            </a:r>
            <a:endParaRPr lang="it-IT" sz="1100" b="1" u="sng">
              <a:solidFill>
                <a:schemeClr val="accent2"/>
              </a:solidFill>
              <a:latin typeface="Calibri"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p:cNvSpPr>
          <p:nvPr>
            <p:ph type="title"/>
          </p:nvPr>
        </p:nvSpPr>
        <p:spPr bwMode="auto"/>
        <p:txBody>
          <a:bodyPr wrap="square" numCol="1" anchorCtr="0" compatLnSpc="1">
            <a:prstTxWarp prst="textNoShape">
              <a:avLst/>
            </a:prstTxWarp>
          </a:bodyPr>
          <a:lstStyle/>
          <a:p>
            <a:pPr>
              <a:defRPr/>
            </a:pPr>
            <a:r>
              <a:rPr lang="it-IT" altLang="it-IT" sz="3200" b="1" i="1" u="sng" smtClean="0"/>
              <a:t>La violazione degli obblighi in materia di trasparenza 2/2</a:t>
            </a:r>
            <a:endParaRPr lang="it-IT" sz="3200" b="1" i="1" u="sng" smtClean="0"/>
          </a:p>
        </p:txBody>
      </p:sp>
      <p:sp>
        <p:nvSpPr>
          <p:cNvPr id="43010" name="Rectangle 3"/>
          <p:cNvSpPr>
            <a:spLocks noGrp="1"/>
          </p:cNvSpPr>
          <p:nvPr>
            <p:ph type="body" idx="1"/>
          </p:nvPr>
        </p:nvSpPr>
        <p:spPr/>
        <p:txBody>
          <a:bodyPr/>
          <a:lstStyle/>
          <a:p>
            <a:pPr algn="just" eaLnBrk="1" hangingPunct="1"/>
            <a:r>
              <a:rPr lang="it-IT" altLang="it-IT" smtClean="0"/>
              <a:t>Sanzioni per casi specifici ( art. 47 d.lgs n. 33/2013);</a:t>
            </a:r>
          </a:p>
          <a:p>
            <a:pPr algn="just" eaLnBrk="1" hangingPunct="1"/>
            <a:r>
              <a:rPr lang="it-IT" altLang="it-IT" smtClean="0"/>
              <a:t>In relazione alla loro gravità, il responsabile segnala i casi di inadempimento o di adempimento parziale degli obblighi in materia di pubblicazione previsti dalla normativa vigente, all’ufficio di disciplina ai fini dell’eventuale attivazione del procedimento disciplinare. Il responsabile segnala altresì gli inadempimenti al vertice politico dell’amministrazione, all’OIV ai fini dell’attivazione delle altre forme di responsabilità (art. 43 d.lgs n.33/2013);</a:t>
            </a:r>
          </a:p>
          <a:p>
            <a:pPr algn="just" eaLnBrk="1" hangingPunct="1"/>
            <a:endParaRPr lang="it-IT" altLang="it-IT" smtClean="0"/>
          </a:p>
          <a:p>
            <a:endParaRPr lang="it-IT"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p:nvPr>
        </p:nvSpPr>
        <p:spPr bwMode="auto"/>
        <p:txBody>
          <a:bodyPr wrap="square" numCol="1" anchorCtr="0" compatLnSpc="1">
            <a:prstTxWarp prst="textNoShape">
              <a:avLst/>
            </a:prstTxWarp>
          </a:bodyPr>
          <a:lstStyle/>
          <a:p>
            <a:pPr>
              <a:defRPr/>
            </a:pPr>
            <a:r>
              <a:rPr lang="it-IT" sz="2800" smtClean="0"/>
              <a:t>Obblighi di pubblicazione degli atti di concessione di sovvenzioni, contributi, sussidi e attribuzione di vantaggi economici 1/2</a:t>
            </a:r>
          </a:p>
        </p:txBody>
      </p:sp>
      <p:sp>
        <p:nvSpPr>
          <p:cNvPr id="44034" name="Rectangle 3"/>
          <p:cNvSpPr>
            <a:spLocks noGrp="1"/>
          </p:cNvSpPr>
          <p:nvPr>
            <p:ph type="body" idx="1"/>
          </p:nvPr>
        </p:nvSpPr>
        <p:spPr/>
        <p:txBody>
          <a:bodyPr/>
          <a:lstStyle/>
          <a:p>
            <a:r>
              <a:rPr lang="it-IT" sz="2000" smtClean="0"/>
              <a:t>La pubblicazione costituisce condizione legale di efficacia dei provvedimenti che dispongono concessioni e attribuzioni di importo complessivo superiore a mille euro nel corso dell’anno solare al medesimo beneficiario (da intendersi come la somma di tutte le erogazioni effettuate nel periodo di riferimento) </a:t>
            </a:r>
          </a:p>
          <a:p>
            <a:r>
              <a:rPr lang="it-IT" sz="2000" smtClean="0"/>
              <a:t>Non è prevista dall’art. 26 la pubblicazione dei compensi dovuti dalle amministrazioni, dagli enti e dalle società a imprese e professionisti privati come corrispettivo per lo svolgimento di prestazioni professionali e per l’esecuzione di opere, lavori pubblici, servizi e forniture;</a:t>
            </a:r>
          </a:p>
          <a:p>
            <a:r>
              <a:rPr lang="it-IT" sz="2000" smtClean="0"/>
              <a:t>Sono da pubblicare i dati relativi alle somme da corrispondere ad imprese e professionisti privati unicamente nella misura in cui questi sono individuati da specifiche disposizioni quali destinatari di provvedimenti di ausilio finanziario consistenti in sovvenzioni, contributi, sussidi e attribuzioni di vantaggi economici. </a:t>
            </a:r>
          </a:p>
          <a:p>
            <a:endParaRPr lang="it-IT" sz="200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p:nvPr>
        </p:nvSpPr>
        <p:spPr bwMode="auto"/>
        <p:txBody>
          <a:bodyPr wrap="square" numCol="1" anchorCtr="0" compatLnSpc="1">
            <a:prstTxWarp prst="textNoShape">
              <a:avLst/>
            </a:prstTxWarp>
          </a:bodyPr>
          <a:lstStyle/>
          <a:p>
            <a:pPr>
              <a:defRPr/>
            </a:pPr>
            <a:r>
              <a:rPr lang="it-IT" sz="2800" smtClean="0"/>
              <a:t>Obblighi di pubblicazione degli atti di concessione di sovvenzioni, contributi, sussidi e attribuzione di vantaggi economici 2/2</a:t>
            </a:r>
          </a:p>
        </p:txBody>
      </p:sp>
      <p:sp>
        <p:nvSpPr>
          <p:cNvPr id="45058" name="Rectangle 3"/>
          <p:cNvSpPr>
            <a:spLocks noGrp="1"/>
          </p:cNvSpPr>
          <p:nvPr>
            <p:ph type="body" idx="1"/>
          </p:nvPr>
        </p:nvSpPr>
        <p:spPr/>
        <p:txBody>
          <a:bodyPr/>
          <a:lstStyle/>
          <a:p>
            <a:r>
              <a:rPr lang="it-IT" b="1" smtClean="0"/>
              <a:t>le informazioni</a:t>
            </a:r>
            <a:r>
              <a:rPr lang="it-IT" smtClean="0"/>
              <a:t>, suddivise per anno, </a:t>
            </a:r>
            <a:r>
              <a:rPr lang="it-IT" b="1" smtClean="0"/>
              <a:t>debbano essere pubblicate in elenchi, consultabili sulla base di criteri funzionali </a:t>
            </a:r>
            <a:r>
              <a:rPr lang="it-IT" smtClean="0"/>
              <a:t>(ad esempio, titolo giuridico di attribuzione, ammontare dell’importo, ordine alfabetico dei beneficiari etc.).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p:cNvSpPr>
          <p:nvPr>
            <p:ph type="title"/>
          </p:nvPr>
        </p:nvSpPr>
        <p:spPr bwMode="auto"/>
        <p:txBody>
          <a:bodyPr wrap="square" numCol="1" anchorCtr="0" compatLnSpc="1">
            <a:prstTxWarp prst="textNoShape">
              <a:avLst/>
            </a:prstTxWarp>
          </a:bodyPr>
          <a:lstStyle/>
          <a:p>
            <a:pPr>
              <a:defRPr/>
            </a:pPr>
            <a:r>
              <a:rPr lang="it-IT" altLang="it-IT" sz="4000" b="1" i="1" u="sng" smtClean="0"/>
              <a:t>I poteri dell’ANAC</a:t>
            </a:r>
            <a:endParaRPr lang="it-IT" sz="4000" b="1" i="1" u="sng" smtClean="0"/>
          </a:p>
        </p:txBody>
      </p:sp>
      <p:sp>
        <p:nvSpPr>
          <p:cNvPr id="46082" name="Rectangle 3"/>
          <p:cNvSpPr>
            <a:spLocks noGrp="1"/>
          </p:cNvSpPr>
          <p:nvPr>
            <p:ph type="body" idx="1"/>
          </p:nvPr>
        </p:nvSpPr>
        <p:spPr/>
        <p:txBody>
          <a:bodyPr/>
          <a:lstStyle/>
          <a:p>
            <a:pPr algn="just" eaLnBrk="1" hangingPunct="1">
              <a:lnSpc>
                <a:spcPct val="90000"/>
              </a:lnSpc>
            </a:pPr>
            <a:r>
              <a:rPr lang="it-IT" altLang="it-IT" sz="2000" dirty="0" smtClean="0"/>
              <a:t>Potere di ordinare l’adozione di atti o di tenere specifici comportamenti nel caso di inerzia dell’amministrazione:</a:t>
            </a:r>
          </a:p>
          <a:p>
            <a:pPr algn="just" eaLnBrk="1" hangingPunct="1">
              <a:lnSpc>
                <a:spcPct val="90000"/>
              </a:lnSpc>
            </a:pPr>
            <a:r>
              <a:rPr lang="it-IT" altLang="it-IT" sz="2000" dirty="0" smtClean="0"/>
              <a:t>provvedimenti di ordine volti all’adozione di atti e comportamenti a contenuto predeterminato dalla legge;</a:t>
            </a:r>
          </a:p>
          <a:p>
            <a:pPr algn="just" eaLnBrk="1" hangingPunct="1">
              <a:lnSpc>
                <a:spcPct val="90000"/>
              </a:lnSpc>
            </a:pPr>
            <a:r>
              <a:rPr lang="it-IT" altLang="it-IT" sz="2000" dirty="0" smtClean="0"/>
              <a:t>provvedimenti di ordine ma la determinazione del contenuto è rimessa all’amministrazione;</a:t>
            </a:r>
          </a:p>
          <a:p>
            <a:pPr algn="just" eaLnBrk="1" hangingPunct="1">
              <a:lnSpc>
                <a:spcPct val="90000"/>
              </a:lnSpc>
            </a:pPr>
            <a:r>
              <a:rPr lang="it-IT" altLang="it-IT" sz="2000" dirty="0" smtClean="0"/>
              <a:t>provvedimenti di ordine volti all’adozione di atti previsti dalla legge o dai piani adottati dall’amministrazione, ma di cui va determinato il contenuto;</a:t>
            </a:r>
          </a:p>
          <a:p>
            <a:pPr algn="just" eaLnBrk="1" hangingPunct="1">
              <a:lnSpc>
                <a:spcPct val="90000"/>
              </a:lnSpc>
            </a:pPr>
            <a:r>
              <a:rPr lang="it-IT" altLang="it-IT" sz="2000" dirty="0" smtClean="0"/>
              <a:t>provvedimenti di ordine volti alla rimozione di atti e comportamenti illegittimi;</a:t>
            </a:r>
          </a:p>
          <a:p>
            <a:pPr algn="just" eaLnBrk="1" hangingPunct="1">
              <a:lnSpc>
                <a:spcPct val="90000"/>
              </a:lnSpc>
            </a:pPr>
            <a:r>
              <a:rPr lang="it-IT" altLang="it-IT" sz="2000" dirty="0" smtClean="0"/>
              <a:t>la legge non prevede specifiche forme di sanzione in caso di mancata ottemperanza al provvedimento di ordine dell’</a:t>
            </a:r>
            <a:r>
              <a:rPr lang="it-IT" altLang="it-IT" sz="2000" dirty="0" err="1" smtClean="0"/>
              <a:t>Autorità.</a:t>
            </a:r>
            <a:r>
              <a:rPr lang="it-IT" sz="900" b="1" dirty="0" err="1" smtClean="0">
                <a:solidFill>
                  <a:schemeClr val="bg1"/>
                </a:solidFill>
              </a:rPr>
              <a:t>_Emiliano</a:t>
            </a:r>
            <a:r>
              <a:rPr lang="it-IT" sz="900" b="1" dirty="0" smtClean="0">
                <a:solidFill>
                  <a:schemeClr val="bg1"/>
                </a:solidFill>
              </a:rPr>
              <a:t> Raganella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Content Placeholder 2"/>
          <p:cNvSpPr>
            <a:spLocks noGrp="1"/>
          </p:cNvSpPr>
          <p:nvPr>
            <p:ph idx="1"/>
          </p:nvPr>
        </p:nvSpPr>
        <p:spPr/>
        <p:txBody>
          <a:bodyPr/>
          <a:lstStyle/>
          <a:p>
            <a:pPr marL="0" indent="0" algn="just" eaLnBrk="1" hangingPunct="1">
              <a:lnSpc>
                <a:spcPct val="90000"/>
              </a:lnSpc>
            </a:pPr>
            <a:r>
              <a:rPr lang="it-IT" altLang="it-IT" sz="2000" dirty="0" smtClean="0"/>
              <a:t> </a:t>
            </a:r>
            <a:r>
              <a:rPr lang="it-IT" altLang="it-IT" sz="2000" b="1" dirty="0" smtClean="0"/>
              <a:t>Legge Brunetta D.lgs. 27 ottobre 2009 n.150 art.11</a:t>
            </a:r>
            <a:r>
              <a:rPr lang="it-IT" altLang="it-IT" sz="2000" dirty="0" smtClean="0"/>
              <a:t>: accessibilità totale a tutte le informazioni pubbliche da parte dell’intera collettività;</a:t>
            </a:r>
          </a:p>
          <a:p>
            <a:pPr marL="0" indent="0" algn="just" eaLnBrk="1" hangingPunct="1">
              <a:lnSpc>
                <a:spcPct val="90000"/>
              </a:lnSpc>
            </a:pPr>
            <a:r>
              <a:rPr lang="it-IT" altLang="it-IT" sz="2000" dirty="0" smtClean="0"/>
              <a:t>  Radica una posizione qualificata e diffusa in capo a ciascun cittadino, rispetto all’azione delle pubbliche amministrazioni, con il principale “scopo di favorire forme diffuse di controllo del rispetto dei principi di buon andamento e imparzialità”;</a:t>
            </a:r>
          </a:p>
          <a:p>
            <a:pPr marL="0" indent="0" algn="just" eaLnBrk="1" hangingPunct="1">
              <a:lnSpc>
                <a:spcPct val="90000"/>
              </a:lnSpc>
            </a:pPr>
            <a:r>
              <a:rPr lang="it-IT" altLang="it-IT" sz="2000" dirty="0" smtClean="0"/>
              <a:t> </a:t>
            </a:r>
            <a:r>
              <a:rPr lang="it-IT" altLang="it-IT" sz="2000" b="1" dirty="0" smtClean="0"/>
              <a:t>Profilo statico</a:t>
            </a:r>
            <a:r>
              <a:rPr lang="it-IT" altLang="it-IT" sz="2000" dirty="0" smtClean="0"/>
              <a:t> della trasparenza: pubblicità di categorie di dati per finalità di controllo sociale;</a:t>
            </a:r>
          </a:p>
          <a:p>
            <a:pPr marL="0" indent="0" algn="just" eaLnBrk="1" hangingPunct="1">
              <a:lnSpc>
                <a:spcPct val="90000"/>
              </a:lnSpc>
            </a:pPr>
            <a:r>
              <a:rPr lang="it-IT" altLang="it-IT" sz="2000" b="1" dirty="0" smtClean="0"/>
              <a:t>Profilo dinamico</a:t>
            </a:r>
            <a:r>
              <a:rPr lang="it-IT" altLang="it-IT" sz="2000" dirty="0" smtClean="0"/>
              <a:t> correlato al ciclo di gestione della performance nell’ottica del miglioramento dei servizi pubblici.</a:t>
            </a:r>
          </a:p>
          <a:p>
            <a:pPr marL="0" indent="0" eaLnBrk="1" hangingPunct="1">
              <a:lnSpc>
                <a:spcPct val="90000"/>
              </a:lnSpc>
            </a:pPr>
            <a:r>
              <a:rPr lang="it-IT" altLang="it-IT" sz="2000" dirty="0" smtClean="0"/>
              <a:t>Ogni amministrazione adotta un Programma triennale per la trasparenza e l’integrità, da aggiornare annualmente.</a:t>
            </a:r>
          </a:p>
          <a:p>
            <a:pPr marL="0" indent="0" eaLnBrk="1" hangingPunct="1"/>
            <a:endParaRPr lang="it-IT" dirty="0" smtClean="0"/>
          </a:p>
        </p:txBody>
      </p:sp>
      <p:sp>
        <p:nvSpPr>
          <p:cNvPr id="5" name="TextBox 4"/>
          <p:cNvSpPr txBox="1"/>
          <p:nvPr/>
        </p:nvSpPr>
        <p:spPr>
          <a:xfrm rot="16200000">
            <a:off x="7686675" y="4113213"/>
            <a:ext cx="2232025" cy="254000"/>
          </a:xfrm>
          <a:prstGeom prst="rect">
            <a:avLst/>
          </a:prstGeom>
          <a:noFill/>
        </p:spPr>
        <p:txBody>
          <a:bodyPr>
            <a:spAutoFit/>
          </a:bodyPr>
          <a:lstStyle/>
          <a:p>
            <a:pPr fontAlgn="auto">
              <a:spcBef>
                <a:spcPts val="0"/>
              </a:spcBef>
              <a:spcAft>
                <a:spcPts val="0"/>
              </a:spcAft>
              <a:defRPr/>
            </a:pPr>
            <a:r>
              <a:rPr lang="it-IT" sz="1050" b="1" dirty="0">
                <a:solidFill>
                  <a:schemeClr val="bg1"/>
                </a:solidFill>
                <a:latin typeface="+mn-lt"/>
                <a:cs typeface="+mn-cs"/>
              </a:rPr>
              <a:t>Magistrato </a:t>
            </a:r>
            <a:r>
              <a:rPr lang="it-IT" sz="1050" b="1" dirty="0" err="1">
                <a:solidFill>
                  <a:schemeClr val="bg1"/>
                </a:solidFill>
                <a:latin typeface="+mn-lt"/>
                <a:cs typeface="+mn-cs"/>
              </a:rPr>
              <a:t>TAR_Emiliano</a:t>
            </a:r>
            <a:r>
              <a:rPr lang="it-IT" sz="1050" b="1" dirty="0">
                <a:solidFill>
                  <a:schemeClr val="bg1"/>
                </a:solidFill>
                <a:latin typeface="+mn-lt"/>
                <a:cs typeface="+mn-cs"/>
              </a:rPr>
              <a:t> Raganella </a:t>
            </a:r>
          </a:p>
        </p:txBody>
      </p:sp>
      <p:sp>
        <p:nvSpPr>
          <p:cNvPr id="17411" name="TextBox 5"/>
          <p:cNvSpPr txBox="1">
            <a:spLocks noChangeArrowheads="1"/>
          </p:cNvSpPr>
          <p:nvPr/>
        </p:nvSpPr>
        <p:spPr bwMode="auto">
          <a:xfrm>
            <a:off x="4843463" y="6380163"/>
            <a:ext cx="3959225" cy="477837"/>
          </a:xfrm>
          <a:prstGeom prst="rect">
            <a:avLst/>
          </a:prstGeom>
          <a:noFill/>
          <a:ln w="9525">
            <a:noFill/>
            <a:miter lim="800000"/>
            <a:headEnd/>
            <a:tailEnd/>
          </a:ln>
        </p:spPr>
        <p:txBody>
          <a:bodyPr>
            <a:spAutoFit/>
          </a:bodyPr>
          <a:lstStyle/>
          <a:p>
            <a:r>
              <a:rPr lang="it-IT" sz="1400" b="1" i="1" u="sng">
                <a:solidFill>
                  <a:schemeClr val="accent2"/>
                </a:solidFill>
                <a:latin typeface="Calibri" pitchFamily="34" charset="0"/>
              </a:rPr>
              <a:t>_______________________________________</a:t>
            </a:r>
          </a:p>
          <a:p>
            <a:r>
              <a:rPr lang="it-IT" sz="1100" b="1" i="1" u="sng">
                <a:solidFill>
                  <a:schemeClr val="accent2"/>
                </a:solidFill>
                <a:latin typeface="Calibri" pitchFamily="34" charset="0"/>
              </a:rPr>
              <a:t>La Prevenzione della Corruzione e la Trasparenza della  PA</a:t>
            </a:r>
            <a:endParaRPr lang="it-IT" sz="1100" b="1" u="sng">
              <a:solidFill>
                <a:schemeClr val="accent2"/>
              </a:solidFill>
              <a:latin typeface="Calibri" pitchFamily="34" charset="0"/>
            </a:endParaRPr>
          </a:p>
        </p:txBody>
      </p:sp>
      <p:sp>
        <p:nvSpPr>
          <p:cNvPr id="17412" name="Title 1"/>
          <p:cNvSpPr>
            <a:spLocks/>
          </p:cNvSpPr>
          <p:nvPr/>
        </p:nvSpPr>
        <p:spPr bwMode="auto">
          <a:xfrm>
            <a:off x="457200" y="274638"/>
            <a:ext cx="7620000" cy="1143000"/>
          </a:xfrm>
          <a:prstGeom prst="rect">
            <a:avLst/>
          </a:prstGeom>
          <a:noFill/>
          <a:ln w="9525">
            <a:noFill/>
            <a:miter lim="800000"/>
            <a:headEnd/>
            <a:tailEnd/>
          </a:ln>
        </p:spPr>
        <p:txBody>
          <a:bodyPr anchor="ctr"/>
          <a:lstStyle/>
          <a:p>
            <a:r>
              <a:rPr lang="it-IT" altLang="it-IT" sz="3600" b="1" i="1" u="sng" dirty="0">
                <a:solidFill>
                  <a:schemeClr val="tx2"/>
                </a:solidFill>
                <a:latin typeface="Cambria" pitchFamily="18" charset="0"/>
              </a:rPr>
              <a:t>La nuova cultura della trasparenza </a:t>
            </a:r>
            <a:r>
              <a:rPr lang="it-IT" altLang="it-IT" sz="3600" b="1" i="1" u="sng" dirty="0" smtClean="0">
                <a:solidFill>
                  <a:schemeClr val="tx2"/>
                </a:solidFill>
                <a:latin typeface="Cambria" pitchFamily="18" charset="0"/>
              </a:rPr>
              <a:t>amministrativa. </a:t>
            </a:r>
            <a:endParaRPr lang="it-IT" altLang="it-IT" sz="3600" b="1" i="1" u="sng" dirty="0">
              <a:solidFill>
                <a:schemeClr val="tx2"/>
              </a:solidFill>
              <a:latin typeface="Cambria"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1042988" y="1700213"/>
            <a:ext cx="6913562" cy="2305050"/>
          </a:xfrm>
        </p:spPr>
        <p:txBody>
          <a:bodyPr rtlCol="0">
            <a:noAutofit/>
          </a:bodyPr>
          <a:lstStyle/>
          <a:p>
            <a:pPr marL="114300" indent="0" eaLnBrk="1" fontAlgn="auto" hangingPunct="1">
              <a:spcAft>
                <a:spcPts val="0"/>
              </a:spcAft>
              <a:buFont typeface="Arial" pitchFamily="34" charset="0"/>
              <a:buNone/>
              <a:defRPr/>
            </a:pPr>
            <a:endParaRPr lang="it-IT" sz="4000" b="1" i="1" u="sng" spc="-100" dirty="0" smtClean="0">
              <a:solidFill>
                <a:schemeClr val="tx2"/>
              </a:solidFill>
              <a:latin typeface="+mj-lt"/>
              <a:ea typeface="+mj-ea"/>
              <a:cs typeface="+mj-cs"/>
            </a:endParaRPr>
          </a:p>
          <a:p>
            <a:pPr marL="114300" indent="0" eaLnBrk="1" fontAlgn="auto" hangingPunct="1">
              <a:spcAft>
                <a:spcPts val="0"/>
              </a:spcAft>
              <a:buFont typeface="Arial" pitchFamily="34" charset="0"/>
              <a:buNone/>
              <a:defRPr/>
            </a:pPr>
            <a:r>
              <a:rPr lang="it-IT" sz="4800" b="1" spc="-100" dirty="0" smtClean="0">
                <a:solidFill>
                  <a:schemeClr val="tx2"/>
                </a:solidFill>
                <a:effectLst>
                  <a:outerShdw blurRad="38100" dist="38100" dir="2700000" algn="tl">
                    <a:srgbClr val="000000">
                      <a:alpha val="43137"/>
                    </a:srgbClr>
                  </a:outerShdw>
                </a:effectLst>
                <a:latin typeface="+mj-lt"/>
                <a:ea typeface="+mj-ea"/>
                <a:cs typeface="+mj-cs"/>
              </a:rPr>
              <a:t>Grazie per L' Attenzione</a:t>
            </a:r>
          </a:p>
          <a:p>
            <a:pPr marL="114300" indent="0" eaLnBrk="1" fontAlgn="auto" hangingPunct="1">
              <a:spcAft>
                <a:spcPts val="0"/>
              </a:spcAft>
              <a:buFont typeface="Arial" pitchFamily="34" charset="0"/>
              <a:buNone/>
              <a:defRPr/>
            </a:pPr>
            <a:r>
              <a:rPr lang="it-IT" sz="4800" b="1" spc="-100" dirty="0">
                <a:solidFill>
                  <a:schemeClr val="tx2"/>
                </a:solidFill>
                <a:effectLst>
                  <a:outerShdw blurRad="38100" dist="38100" dir="2700000" algn="tl">
                    <a:srgbClr val="000000">
                      <a:alpha val="43137"/>
                    </a:srgbClr>
                  </a:outerShdw>
                </a:effectLst>
                <a:latin typeface="+mj-lt"/>
                <a:ea typeface="+mj-ea"/>
                <a:cs typeface="+mj-cs"/>
              </a:rPr>
              <a:t>	</a:t>
            </a:r>
            <a:r>
              <a:rPr lang="it-IT" sz="4800" b="1" spc="-100" dirty="0" smtClean="0">
                <a:solidFill>
                  <a:schemeClr val="tx2"/>
                </a:solidFill>
                <a:effectLst>
                  <a:outerShdw blurRad="38100" dist="38100" dir="2700000" algn="tl">
                    <a:srgbClr val="000000">
                      <a:alpha val="43137"/>
                    </a:srgbClr>
                  </a:outerShdw>
                </a:effectLst>
                <a:latin typeface="+mj-lt"/>
                <a:ea typeface="+mj-ea"/>
                <a:cs typeface="+mj-cs"/>
              </a:rPr>
              <a:t>		             </a:t>
            </a:r>
            <a:r>
              <a:rPr lang="it-IT" sz="2400" b="1" spc="-100" dirty="0" smtClean="0">
                <a:solidFill>
                  <a:schemeClr val="tx2"/>
                </a:solidFill>
                <a:effectLst>
                  <a:outerShdw blurRad="38100" dist="38100" dir="2700000" algn="tl">
                    <a:srgbClr val="000000">
                      <a:alpha val="43137"/>
                    </a:srgbClr>
                  </a:outerShdw>
                </a:effectLst>
                <a:latin typeface="Rage Italic" panose="03070502040507070304" pitchFamily="66" charset="0"/>
                <a:ea typeface="+mj-ea"/>
                <a:cs typeface="+mj-cs"/>
              </a:rPr>
              <a:t>Emiliano Raganella  </a:t>
            </a:r>
            <a:endParaRPr lang="it-IT" sz="2400" b="1" spc="-100" dirty="0">
              <a:solidFill>
                <a:schemeClr val="tx2"/>
              </a:solidFill>
              <a:effectLst>
                <a:outerShdw blurRad="38100" dist="38100" dir="2700000" algn="tl">
                  <a:srgbClr val="000000">
                    <a:alpha val="43137"/>
                  </a:srgbClr>
                </a:outerShdw>
              </a:effectLst>
              <a:latin typeface="Rage Italic" panose="03070502040507070304" pitchFamily="66" charset="0"/>
              <a:ea typeface="+mj-ea"/>
              <a:cs typeface="+mj-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p:nvPr>
        </p:nvSpPr>
        <p:spPr bwMode="auto"/>
        <p:txBody>
          <a:bodyPr wrap="square" numCol="1" anchorCtr="0" compatLnSpc="1">
            <a:prstTxWarp prst="textNoShape">
              <a:avLst/>
            </a:prstTxWarp>
          </a:bodyPr>
          <a:lstStyle/>
          <a:p>
            <a:pPr>
              <a:defRPr/>
            </a:pPr>
            <a:r>
              <a:rPr lang="it-IT" smtClean="0"/>
              <a:t>D.lgs. 14 marzo 2013 n.33 </a:t>
            </a:r>
            <a:r>
              <a:rPr lang="it-IT" sz="1800" smtClean="0"/>
              <a:t>1</a:t>
            </a:r>
          </a:p>
        </p:txBody>
      </p:sp>
      <p:sp>
        <p:nvSpPr>
          <p:cNvPr id="18434" name="Rectangle 3"/>
          <p:cNvSpPr>
            <a:spLocks noGrp="1"/>
          </p:cNvSpPr>
          <p:nvPr>
            <p:ph type="body" idx="1"/>
          </p:nvPr>
        </p:nvSpPr>
        <p:spPr/>
        <p:txBody>
          <a:bodyPr/>
          <a:lstStyle/>
          <a:p>
            <a:r>
              <a:rPr lang="it-IT" smtClean="0"/>
              <a:t>In attuazione della delega contenuta nella legge n. 190/2012 (co.35-36), il Governo ha adottato il d.lgs. 14 marzo 2013 n. 33 recante il “Riordino della disciplina riguardante gli obblighi di pubblicità, trasparenza e diffusione di informazioni da parte delle pubbliche amministrazioni”.</a:t>
            </a:r>
          </a:p>
          <a:p>
            <a:r>
              <a:rPr lang="it-IT" smtClean="0"/>
              <a:t>Tale provvedimento ha complessivamente operato una sistematizzazione dei principali obblighi di pubblicazione vigenti, introducendone anche di nuovi, e ha disciplinato l’istituto dell’accesso civico.</a:t>
            </a:r>
          </a:p>
          <a:p>
            <a:r>
              <a:rPr lang="it-IT" smtClean="0"/>
              <a:t>E’ intervenuto sui Programmi triennali per la trasparenza e l’integrità, al fine di coordinare i contenuti del Programma con quelli del Piano triennale di prevenzione della corruzione e del piano della Performance.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p:cNvSpPr>
          <p:nvPr>
            <p:ph type="title"/>
          </p:nvPr>
        </p:nvSpPr>
        <p:spPr bwMode="auto"/>
        <p:txBody>
          <a:bodyPr wrap="square" numCol="1" anchorCtr="0" compatLnSpc="1">
            <a:prstTxWarp prst="textNoShape">
              <a:avLst/>
            </a:prstTxWarp>
          </a:bodyPr>
          <a:lstStyle/>
          <a:p>
            <a:pPr>
              <a:defRPr/>
            </a:pPr>
            <a:r>
              <a:rPr lang="it-IT" smtClean="0"/>
              <a:t>D.lgs. 14 marzo 2013 n.33 </a:t>
            </a:r>
            <a:r>
              <a:rPr lang="it-IT" sz="1800" smtClean="0"/>
              <a:t>2</a:t>
            </a:r>
          </a:p>
        </p:txBody>
      </p:sp>
      <p:sp>
        <p:nvSpPr>
          <p:cNvPr id="19458" name="Rectangle 3"/>
          <p:cNvSpPr>
            <a:spLocks noGrp="1"/>
          </p:cNvSpPr>
          <p:nvPr>
            <p:ph type="body" idx="1"/>
          </p:nvPr>
        </p:nvSpPr>
        <p:spPr/>
        <p:txBody>
          <a:bodyPr/>
          <a:lstStyle/>
          <a:p>
            <a:r>
              <a:rPr lang="it-IT" b="1" smtClean="0"/>
              <a:t>Nozione e finalità di trasparenza</a:t>
            </a:r>
            <a:r>
              <a:rPr lang="it-IT" smtClean="0"/>
              <a:t>:</a:t>
            </a:r>
          </a:p>
          <a:p>
            <a:r>
              <a:rPr lang="it-IT" smtClean="0"/>
              <a:t>accessibilità totale delle informazioni concernenti l’</a:t>
            </a:r>
            <a:r>
              <a:rPr lang="it-IT" b="1" smtClean="0"/>
              <a:t>organizzazione </a:t>
            </a:r>
            <a:r>
              <a:rPr lang="it-IT" smtClean="0"/>
              <a:t>e l’</a:t>
            </a:r>
            <a:r>
              <a:rPr lang="it-IT" b="1" smtClean="0"/>
              <a:t>attività</a:t>
            </a:r>
            <a:r>
              <a:rPr lang="it-IT" smtClean="0"/>
              <a:t> delle pubbliche amministrazioni, allo scopo di favorire forme diffuse di controllo sul perseguimento delle funzioni istituzionali e sull’utilizzo delle </a:t>
            </a:r>
            <a:r>
              <a:rPr lang="it-IT" b="1" smtClean="0"/>
              <a:t>risorse pubbliche</a:t>
            </a:r>
            <a:r>
              <a:rPr lang="it-IT" smtClean="0"/>
              <a:t>;</a:t>
            </a:r>
          </a:p>
          <a:p>
            <a:r>
              <a:rPr lang="it-IT" smtClean="0"/>
              <a:t>La trasparenza, nel rispetto delle disposizioni in materia di segreto di Stato, di segreto d’ufficio, di segreto statistico, e di protezione dei dati personali, concorre ad attuare il principio democratico e i principi costituzionali di eguaglianza, di imparzialità, buon andamento, responsabilità, efficacia ed efficienza nell’utilizzo di risorse pubbliche, integrità e lealtà al servizio della nazione. </a:t>
            </a:r>
          </a:p>
          <a:p>
            <a:endParaRPr lang="it-IT" smtClean="0"/>
          </a:p>
          <a:p>
            <a:endParaRPr lang="it-IT"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p:nvPr>
        </p:nvSpPr>
        <p:spPr bwMode="auto"/>
        <p:txBody>
          <a:bodyPr wrap="square" numCol="1" anchorCtr="0" compatLnSpc="1">
            <a:prstTxWarp prst="textNoShape">
              <a:avLst/>
            </a:prstTxWarp>
          </a:bodyPr>
          <a:lstStyle/>
          <a:p>
            <a:pPr>
              <a:defRPr/>
            </a:pPr>
            <a:r>
              <a:rPr lang="it-IT" smtClean="0"/>
              <a:t>D.lgs. 14 marzo 2013 n.33 </a:t>
            </a:r>
            <a:r>
              <a:rPr lang="it-IT" sz="1800" smtClean="0"/>
              <a:t>3</a:t>
            </a:r>
          </a:p>
        </p:txBody>
      </p:sp>
      <p:sp>
        <p:nvSpPr>
          <p:cNvPr id="20482" name="Rectangle 3"/>
          <p:cNvSpPr>
            <a:spLocks noGrp="1"/>
          </p:cNvSpPr>
          <p:nvPr>
            <p:ph type="body" idx="1"/>
          </p:nvPr>
        </p:nvSpPr>
        <p:spPr/>
        <p:txBody>
          <a:bodyPr/>
          <a:lstStyle/>
          <a:p>
            <a:r>
              <a:rPr lang="it-IT" smtClean="0"/>
              <a:t>Le disposizione sulla trasparenza integrano l’individuazione del livello essenziale delle prestazioni erogate dalle amministrazioni pubbliche ai fini di </a:t>
            </a:r>
            <a:r>
              <a:rPr lang="it-IT" b="1" smtClean="0"/>
              <a:t>trasparenza, prevenzione, contrasto della corruzione e della cattiva amministrazione</a:t>
            </a:r>
            <a:r>
              <a:rPr lang="it-IT" smtClean="0"/>
              <a:t>.</a:t>
            </a:r>
          </a:p>
          <a:p>
            <a:endParaRPr lang="it-IT" smtClean="0"/>
          </a:p>
          <a:p>
            <a:r>
              <a:rPr lang="it-IT" b="1" smtClean="0"/>
              <a:t>Oggetto: </a:t>
            </a:r>
            <a:r>
              <a:rPr lang="it-IT" smtClean="0"/>
              <a:t>per pubblicazione si intende la pubblicazione nei siti istituzionali delle pubbliche amministrazioni dei documenti, delle informazioni e dei dati concernenti l’organizzazione e l’attività delle pubbliche amministrazioni, cui corrisponde il diritto di chiunque di accedere ai siti direttamente e immediatamente, senza autenticazione e identificazione.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p:cNvSpPr>
          <p:nvPr>
            <p:ph type="title"/>
          </p:nvPr>
        </p:nvSpPr>
        <p:spPr bwMode="auto"/>
        <p:txBody>
          <a:bodyPr wrap="square" numCol="1" anchorCtr="0" compatLnSpc="1">
            <a:prstTxWarp prst="textNoShape">
              <a:avLst/>
            </a:prstTxWarp>
          </a:bodyPr>
          <a:lstStyle/>
          <a:p>
            <a:pPr>
              <a:defRPr/>
            </a:pPr>
            <a:r>
              <a:rPr lang="it-IT" smtClean="0"/>
              <a:t>D.lgs. 14 marzo 2013 n.33 </a:t>
            </a:r>
            <a:r>
              <a:rPr lang="it-IT" sz="1800" smtClean="0"/>
              <a:t>4</a:t>
            </a:r>
          </a:p>
        </p:txBody>
      </p:sp>
      <p:sp>
        <p:nvSpPr>
          <p:cNvPr id="21506" name="Rectangle 3"/>
          <p:cNvSpPr>
            <a:spLocks noGrp="1"/>
          </p:cNvSpPr>
          <p:nvPr>
            <p:ph type="body" idx="1"/>
          </p:nvPr>
        </p:nvSpPr>
        <p:spPr/>
        <p:txBody>
          <a:bodyPr/>
          <a:lstStyle/>
          <a:p>
            <a:pPr>
              <a:lnSpc>
                <a:spcPct val="80000"/>
              </a:lnSpc>
            </a:pPr>
            <a:r>
              <a:rPr lang="it-IT" sz="2000" b="1" smtClean="0"/>
              <a:t>Obblighi di pubblicazione concernenti l’organizzazione</a:t>
            </a:r>
            <a:r>
              <a:rPr lang="it-IT" sz="2000" smtClean="0"/>
              <a:t>:</a:t>
            </a:r>
          </a:p>
          <a:p>
            <a:pPr>
              <a:lnSpc>
                <a:spcPct val="80000"/>
              </a:lnSpc>
            </a:pPr>
            <a:r>
              <a:rPr lang="it-IT" sz="2000" smtClean="0"/>
              <a:t>I dati concernenti l’organizzazione (articolazione degli uffici, le risorse e le competenze);</a:t>
            </a:r>
          </a:p>
          <a:p>
            <a:pPr>
              <a:lnSpc>
                <a:spcPct val="80000"/>
              </a:lnSpc>
            </a:pPr>
            <a:r>
              <a:rPr lang="it-IT" sz="2000" smtClean="0"/>
              <a:t>Documenti e informazioni concernenti l’organo di indirizzo politico e i titolari di incarichi dirigenziali e di collaborazione o consulenza;</a:t>
            </a:r>
          </a:p>
          <a:p>
            <a:pPr>
              <a:lnSpc>
                <a:spcPct val="80000"/>
              </a:lnSpc>
            </a:pPr>
            <a:r>
              <a:rPr lang="it-IT" sz="2000" smtClean="0"/>
              <a:t>Concernenti la dotazione organica e il costo del personale;</a:t>
            </a:r>
          </a:p>
          <a:p>
            <a:pPr>
              <a:lnSpc>
                <a:spcPct val="80000"/>
              </a:lnSpc>
            </a:pPr>
            <a:r>
              <a:rPr lang="it-IT" sz="2000" smtClean="0"/>
              <a:t>I dati relativi agli incarichi conferiti ai dipendenti pubblici;</a:t>
            </a:r>
          </a:p>
          <a:p>
            <a:pPr>
              <a:lnSpc>
                <a:spcPct val="80000"/>
              </a:lnSpc>
            </a:pPr>
            <a:r>
              <a:rPr lang="it-IT" sz="2000" smtClean="0"/>
              <a:t>Bandi di concorso;</a:t>
            </a:r>
          </a:p>
          <a:p>
            <a:pPr>
              <a:lnSpc>
                <a:spcPct val="80000"/>
              </a:lnSpc>
            </a:pPr>
            <a:r>
              <a:rPr lang="it-IT" sz="2000" smtClean="0"/>
              <a:t>I dati relativi alla valutazione della performance e alla distribuzione dei premi al personale;</a:t>
            </a:r>
          </a:p>
          <a:p>
            <a:pPr>
              <a:lnSpc>
                <a:spcPct val="80000"/>
              </a:lnSpc>
            </a:pPr>
            <a:r>
              <a:rPr lang="it-IT" sz="2000" smtClean="0"/>
              <a:t>I dati sulla contrattazione collettiva;</a:t>
            </a:r>
          </a:p>
          <a:p>
            <a:pPr>
              <a:lnSpc>
                <a:spcPct val="80000"/>
              </a:lnSpc>
            </a:pPr>
            <a:r>
              <a:rPr lang="it-IT" sz="2000" smtClean="0"/>
              <a:t>I dati relativi agli enti vigilati, partecipati e controllati.</a:t>
            </a:r>
          </a:p>
          <a:p>
            <a:pPr>
              <a:lnSpc>
                <a:spcPct val="80000"/>
              </a:lnSpc>
            </a:pPr>
            <a:endParaRPr lang="it-IT" sz="2000" smtClean="0"/>
          </a:p>
          <a:p>
            <a:pPr>
              <a:lnSpc>
                <a:spcPct val="80000"/>
              </a:lnSpc>
            </a:pPr>
            <a:endParaRPr lang="it-IT" sz="2000" smtClean="0"/>
          </a:p>
          <a:p>
            <a:pPr>
              <a:lnSpc>
                <a:spcPct val="80000"/>
              </a:lnSpc>
            </a:pPr>
            <a:endParaRPr lang="it-IT" sz="200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p:nvPr>
        </p:nvSpPr>
        <p:spPr bwMode="auto"/>
        <p:txBody>
          <a:bodyPr wrap="square" numCol="1" anchorCtr="0" compatLnSpc="1">
            <a:prstTxWarp prst="textNoShape">
              <a:avLst/>
            </a:prstTxWarp>
          </a:bodyPr>
          <a:lstStyle/>
          <a:p>
            <a:pPr>
              <a:defRPr/>
            </a:pPr>
            <a:r>
              <a:rPr lang="it-IT" smtClean="0"/>
              <a:t>D.lgs. 14 marzo 2013 n.33 </a:t>
            </a:r>
            <a:r>
              <a:rPr lang="it-IT" sz="1800" smtClean="0"/>
              <a:t>5</a:t>
            </a:r>
          </a:p>
        </p:txBody>
      </p:sp>
      <p:sp>
        <p:nvSpPr>
          <p:cNvPr id="22530" name="Rectangle 3"/>
          <p:cNvSpPr>
            <a:spLocks noGrp="1"/>
          </p:cNvSpPr>
          <p:nvPr>
            <p:ph type="body" idx="1"/>
          </p:nvPr>
        </p:nvSpPr>
        <p:spPr/>
        <p:txBody>
          <a:bodyPr/>
          <a:lstStyle/>
          <a:p>
            <a:r>
              <a:rPr lang="it-IT" b="1" smtClean="0"/>
              <a:t>Attività:</a:t>
            </a:r>
          </a:p>
          <a:p>
            <a:r>
              <a:rPr lang="it-IT" smtClean="0"/>
              <a:t>Obblighi di pubblicazione concernenti i provvedimenti amministrativi;</a:t>
            </a:r>
          </a:p>
          <a:p>
            <a:r>
              <a:rPr lang="it-IT" smtClean="0"/>
              <a:t>I dati aggregati relativi all’attività amministrativa;</a:t>
            </a:r>
          </a:p>
          <a:p>
            <a:r>
              <a:rPr lang="it-IT" smtClean="0"/>
              <a:t>I controlli sulle imprese;</a:t>
            </a:r>
          </a:p>
          <a:p>
            <a:r>
              <a:rPr lang="it-IT" smtClean="0"/>
              <a:t>Gli atti di concessione di sovvenzioni pubbliche e attribuzione di vantaggi economici;</a:t>
            </a:r>
          </a:p>
          <a:p>
            <a:r>
              <a:rPr lang="it-IT" smtClean="0"/>
              <a:t>I rendiconti dei gruppi consiliari regionali e provinciali;</a:t>
            </a:r>
          </a:p>
          <a:p>
            <a:r>
              <a:rPr lang="it-IT" smtClean="0"/>
              <a:t>Obblighi di pubblicazione concernenti i servizi erogati (carta dei servizi o documento contenente gli standard di qualità);</a:t>
            </a:r>
          </a:p>
          <a:p>
            <a:endParaRPr lang="it-IT"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p:cNvSpPr>
          <p:nvPr>
            <p:ph type="title"/>
          </p:nvPr>
        </p:nvSpPr>
        <p:spPr bwMode="auto"/>
        <p:txBody>
          <a:bodyPr wrap="square" numCol="1" anchorCtr="0" compatLnSpc="1">
            <a:prstTxWarp prst="textNoShape">
              <a:avLst/>
            </a:prstTxWarp>
          </a:bodyPr>
          <a:lstStyle/>
          <a:p>
            <a:pPr>
              <a:defRPr/>
            </a:pPr>
            <a:r>
              <a:rPr lang="it-IT" smtClean="0"/>
              <a:t>D.lgs. 14 marzo 2013 n.33 </a:t>
            </a:r>
            <a:r>
              <a:rPr lang="it-IT" sz="1800" smtClean="0"/>
              <a:t>6</a:t>
            </a:r>
          </a:p>
        </p:txBody>
      </p:sp>
      <p:sp>
        <p:nvSpPr>
          <p:cNvPr id="23554" name="Rectangle 3"/>
          <p:cNvSpPr>
            <a:spLocks noGrp="1"/>
          </p:cNvSpPr>
          <p:nvPr>
            <p:ph type="body" idx="1"/>
          </p:nvPr>
        </p:nvSpPr>
        <p:spPr/>
        <p:txBody>
          <a:bodyPr/>
          <a:lstStyle/>
          <a:p>
            <a:r>
              <a:rPr lang="it-IT" smtClean="0"/>
              <a:t>Obblighi di pubblicazione dei regolamenti o dei provvedimenti a carattere generale che in relazione ad autorizzazioni, concessioni, certificazioni, accesso ai servizi pubblici, indicano gli oneri informativi gravanti sui cittadini o imprese;</a:t>
            </a:r>
          </a:p>
          <a:p>
            <a:r>
              <a:rPr lang="it-IT" smtClean="0"/>
              <a:t>I dati relativi ai procedimenti amministrativi ( descrizione del procedimento; unità responsabile dell’istruttoria; responsabile procedimento; gli atti e i documenti da allegare; il termine per la conclusione del procedimento;gli strumenti di tutela; etc..);</a:t>
            </a:r>
          </a:p>
          <a:p>
            <a:r>
              <a:rPr lang="it-IT" smtClean="0"/>
              <a:t>Informazioni relativi alle procedure per l’affidamento di appalti;</a:t>
            </a:r>
          </a:p>
          <a:p>
            <a:r>
              <a:rPr lang="it-IT" smtClean="0"/>
              <a:t>Pubblicità dei processi di pianificazione, realizzazione e valutazione delle opere pubbliche;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1432</TotalTime>
  <Words>2821</Words>
  <Application>Microsoft Office PowerPoint</Application>
  <PresentationFormat>Presentazione su schermo (4:3)</PresentationFormat>
  <Paragraphs>192</Paragraphs>
  <Slides>30</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30</vt:i4>
      </vt:variant>
    </vt:vector>
  </HeadingPairs>
  <TitlesOfParts>
    <vt:vector size="35" baseType="lpstr">
      <vt:lpstr>Arial</vt:lpstr>
      <vt:lpstr>Calibri</vt:lpstr>
      <vt:lpstr>Cambria</vt:lpstr>
      <vt:lpstr>Rage Italic</vt:lpstr>
      <vt:lpstr>Adjacency</vt:lpstr>
      <vt:lpstr>Obblighi di Trasparenza per le  Pubbliche Amministrazioni </vt:lpstr>
      <vt:lpstr>Indice </vt:lpstr>
      <vt:lpstr>Presentazione standard di PowerPoint</vt:lpstr>
      <vt:lpstr>D.lgs. 14 marzo 2013 n.33 1</vt:lpstr>
      <vt:lpstr>D.lgs. 14 marzo 2013 n.33 2</vt:lpstr>
      <vt:lpstr>D.lgs. 14 marzo 2013 n.33 3</vt:lpstr>
      <vt:lpstr>D.lgs. 14 marzo 2013 n.33 4</vt:lpstr>
      <vt:lpstr>D.lgs. 14 marzo 2013 n.33 5</vt:lpstr>
      <vt:lpstr>D.lgs. 14 marzo 2013 n.33 6</vt:lpstr>
      <vt:lpstr>D.lgs. 14 marzo 2013 n.33 7</vt:lpstr>
      <vt:lpstr>D.lgs. 14 marzo 2013 n.33 8</vt:lpstr>
      <vt:lpstr>Differenza tra accesso agli atti (legge 241/2990) e accesso civico (D.lgs n.33/2013)</vt:lpstr>
      <vt:lpstr>Il programma Triennale per la trasparenza e l’integrità 1</vt:lpstr>
      <vt:lpstr>Il programma Triennale per la trasparenza e l’integrità 2</vt:lpstr>
      <vt:lpstr>Il programma Triennale per la trasparenza e l’integrità 3</vt:lpstr>
      <vt:lpstr>Il Responsabile per la Trasparenza </vt:lpstr>
      <vt:lpstr>La pubblicazione: modalità</vt:lpstr>
      <vt:lpstr>Vigilanza e controllo 1</vt:lpstr>
      <vt:lpstr>Limiti alla trasparenza Linee Guida Garante Privacy n.243/2014     1/5</vt:lpstr>
      <vt:lpstr>Limiti alla trasparenza Linee Guida Garante Privacy n.243/2014     2/5</vt:lpstr>
      <vt:lpstr>I Limiti alla trasparenza Linee Guida Garante Privacy n.243/2014     3/5</vt:lpstr>
      <vt:lpstr>I Limiti alla trasparenza Linee Guida Garante Privacy n.243/2014     4/5</vt:lpstr>
      <vt:lpstr>Limiti alla trasparenza Linee Guida Garante Privacy n.243/2014     5/5</vt:lpstr>
      <vt:lpstr>Riutilizzo dati personali.</vt:lpstr>
      <vt:lpstr>La violazione degli obblighi in materia di trasparenza 1/2</vt:lpstr>
      <vt:lpstr>La violazione degli obblighi in materia di trasparenza 2/2</vt:lpstr>
      <vt:lpstr>Obblighi di pubblicazione degli atti di concessione di sovvenzioni, contributi, sussidi e attribuzione di vantaggi economici 1/2</vt:lpstr>
      <vt:lpstr>Obblighi di pubblicazione degli atti di concessione di sovvenzioni, contributi, sussidi e attribuzione di vantaggi economici 2/2</vt:lpstr>
      <vt:lpstr>I poteri dell’ANAC</vt:lpstr>
      <vt:lpstr>Presentazione standard di PowerPoint</vt:lpstr>
    </vt:vector>
  </TitlesOfParts>
  <Company>PricewaterhouseCoopers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Pasqualina Ferrera</dc:creator>
  <cp:lastModifiedBy>capoarea2</cp:lastModifiedBy>
  <cp:revision>64</cp:revision>
  <dcterms:created xsi:type="dcterms:W3CDTF">2015-04-26T10:29:11Z</dcterms:created>
  <dcterms:modified xsi:type="dcterms:W3CDTF">2016-03-11T09:24:44Z</dcterms:modified>
</cp:coreProperties>
</file>