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sldIdLst>
    <p:sldId id="256" r:id="rId2"/>
    <p:sldId id="258" r:id="rId3"/>
    <p:sldId id="259" r:id="rId4"/>
    <p:sldId id="296" r:id="rId5"/>
    <p:sldId id="260" r:id="rId6"/>
    <p:sldId id="261" r:id="rId7"/>
    <p:sldId id="327" r:id="rId8"/>
    <p:sldId id="272" r:id="rId9"/>
    <p:sldId id="273" r:id="rId10"/>
    <p:sldId id="263" r:id="rId11"/>
    <p:sldId id="325" r:id="rId12"/>
    <p:sldId id="265" r:id="rId13"/>
    <p:sldId id="257" r:id="rId14"/>
    <p:sldId id="268" r:id="rId15"/>
    <p:sldId id="270" r:id="rId16"/>
    <p:sldId id="271" r:id="rId17"/>
    <p:sldId id="274" r:id="rId18"/>
    <p:sldId id="294" r:id="rId19"/>
    <p:sldId id="295" r:id="rId20"/>
    <p:sldId id="326" r:id="rId21"/>
    <p:sldId id="299" r:id="rId22"/>
    <p:sldId id="300" r:id="rId23"/>
    <p:sldId id="301" r:id="rId24"/>
    <p:sldId id="302" r:id="rId25"/>
    <p:sldId id="303" r:id="rId26"/>
    <p:sldId id="304" r:id="rId27"/>
    <p:sldId id="305" r:id="rId28"/>
    <p:sldId id="306" r:id="rId29"/>
    <p:sldId id="307" r:id="rId30"/>
    <p:sldId id="308" r:id="rId31"/>
    <p:sldId id="317" r:id="rId32"/>
    <p:sldId id="318" r:id="rId33"/>
    <p:sldId id="319" r:id="rId34"/>
    <p:sldId id="320" r:id="rId35"/>
  </p:sldIdLst>
  <p:sldSz cx="9144000" cy="6858000" type="screen4x3"/>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593" autoAdjust="0"/>
    <p:restoredTop sz="94722" autoAdjust="0"/>
  </p:normalViewPr>
  <p:slideViewPr>
    <p:cSldViewPr>
      <p:cViewPr varScale="1">
        <p:scale>
          <a:sx n="92" d="100"/>
          <a:sy n="92" d="100"/>
        </p:scale>
        <p:origin x="186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335BE117-193B-4582-983C-2A8009A5A0B7}"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C1648456-7AA3-47D3-BFD5-0989476CBA38}" type="datetimeFigureOut">
              <a:rPr lang="it-IT"/>
              <a:pPr>
                <a:defRPr/>
              </a:pPr>
              <a:t>11/03/2016</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377B4E56-D24C-4891-959F-9771052CA078}"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2F9A3560-88DD-4F92-9A17-A86F12FEE865}" type="datetimeFigureOut">
              <a:rPr lang="it-IT"/>
              <a:pPr>
                <a:defRPr/>
              </a:pPr>
              <a:t>11/03/2016</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67D19A4A-495F-4B1D-A0F6-20F03B9261DF}"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674D5F6D-F49D-4D07-8ED6-7F45A6810633}" type="datetimeFigureOut">
              <a:rPr lang="it-IT"/>
              <a:pPr>
                <a:defRPr/>
              </a:pPr>
              <a:t>11/03/2016</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2B45BE4C-5798-425C-8B9A-C4097FA15DB6}"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85420039-72B8-4D4A-BF66-C6442420D04B}" type="datetimeFigureOut">
              <a:rPr lang="it-IT"/>
              <a:pPr>
                <a:defRPr/>
              </a:pPr>
              <a:t>11/03/2016</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Slide Number Placeholder 5"/>
          <p:cNvSpPr>
            <a:spLocks noGrp="1"/>
          </p:cNvSpPr>
          <p:nvPr>
            <p:ph type="sldNum" sz="quarter" idx="10"/>
          </p:nvPr>
        </p:nvSpPr>
        <p:spPr>
          <a:ln/>
        </p:spPr>
        <p:txBody>
          <a:bodyPr/>
          <a:lstStyle>
            <a:lvl1pPr>
              <a:defRPr/>
            </a:lvl1pPr>
          </a:lstStyle>
          <a:p>
            <a:pPr>
              <a:defRPr/>
            </a:pPr>
            <a:fld id="{50DF7A8E-BA62-42CA-9FE2-EDEFF42482EB}" type="slidenum">
              <a:rPr lang="it-IT"/>
              <a:pPr>
                <a:defRPr/>
              </a:pPr>
              <a:t>‹N›</a:t>
            </a:fld>
            <a:endParaRPr lang="it-IT"/>
          </a:p>
        </p:txBody>
      </p:sp>
      <p:sp>
        <p:nvSpPr>
          <p:cNvPr id="5" name="Footer Placeholder 4"/>
          <p:cNvSpPr>
            <a:spLocks noGrp="1"/>
          </p:cNvSpPr>
          <p:nvPr>
            <p:ph type="ftr" sz="quarter" idx="11"/>
          </p:nvPr>
        </p:nvSpPr>
        <p:spPr/>
        <p:txBody>
          <a:bodyPr/>
          <a:lstStyle>
            <a:lvl1pPr>
              <a:defRPr/>
            </a:lvl1pPr>
          </a:lstStyle>
          <a:p>
            <a:pPr>
              <a:defRPr/>
            </a:pPr>
            <a:endParaRPr lang="it-IT"/>
          </a:p>
        </p:txBody>
      </p:sp>
      <p:sp>
        <p:nvSpPr>
          <p:cNvPr id="6" name="Date Placeholder 3"/>
          <p:cNvSpPr>
            <a:spLocks noGrp="1"/>
          </p:cNvSpPr>
          <p:nvPr>
            <p:ph type="dt" sz="half" idx="12"/>
          </p:nvPr>
        </p:nvSpPr>
        <p:spPr/>
        <p:txBody>
          <a:bodyPr/>
          <a:lstStyle>
            <a:lvl1pPr>
              <a:defRPr/>
            </a:lvl1pPr>
          </a:lstStyle>
          <a:p>
            <a:pPr>
              <a:defRPr/>
            </a:pPr>
            <a:fld id="{A2394B26-4049-4C89-B715-1F059713086A}" type="datetimeFigureOut">
              <a:rPr lang="it-IT"/>
              <a:pPr>
                <a:defRPr/>
              </a:pPr>
              <a:t>11/03/2016</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6FFDD9F8-F2F8-4A26-8608-78D3E609B783}" type="slidenum">
              <a:rPr lang="it-IT"/>
              <a:pPr>
                <a:defRPr/>
              </a:pPr>
              <a:t>‹N›</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Date Placeholder 3"/>
          <p:cNvSpPr>
            <a:spLocks noGrp="1"/>
          </p:cNvSpPr>
          <p:nvPr>
            <p:ph type="dt" sz="half" idx="12"/>
          </p:nvPr>
        </p:nvSpPr>
        <p:spPr/>
        <p:txBody>
          <a:bodyPr/>
          <a:lstStyle>
            <a:lvl1pPr>
              <a:defRPr/>
            </a:lvl1pPr>
          </a:lstStyle>
          <a:p>
            <a:pPr>
              <a:defRPr/>
            </a:pPr>
            <a:fld id="{559CE5C9-F104-434E-BBEB-366613650BD0}" type="datetimeFigureOut">
              <a:rPr lang="it-IT"/>
              <a:pPr>
                <a:defRPr/>
              </a:pPr>
              <a:t>11/03/2016</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4B007828-0C8E-4E0F-85E0-6AF912CA6313}" type="slidenum">
              <a:rPr lang="it-IT"/>
              <a:pPr>
                <a:defRPr/>
              </a:pPr>
              <a:t>‹N›</a:t>
            </a:fld>
            <a:endParaRPr lang="it-IT"/>
          </a:p>
        </p:txBody>
      </p:sp>
      <p:sp>
        <p:nvSpPr>
          <p:cNvPr id="8" name="Footer Placeholder 4"/>
          <p:cNvSpPr>
            <a:spLocks noGrp="1"/>
          </p:cNvSpPr>
          <p:nvPr>
            <p:ph type="ftr" sz="quarter" idx="11"/>
          </p:nvPr>
        </p:nvSpPr>
        <p:spPr/>
        <p:txBody>
          <a:bodyPr/>
          <a:lstStyle>
            <a:lvl1pPr>
              <a:defRPr/>
            </a:lvl1pPr>
          </a:lstStyle>
          <a:p>
            <a:pPr>
              <a:defRPr/>
            </a:pPr>
            <a:endParaRPr lang="it-IT"/>
          </a:p>
        </p:txBody>
      </p:sp>
      <p:sp>
        <p:nvSpPr>
          <p:cNvPr id="9" name="Date Placeholder 3"/>
          <p:cNvSpPr>
            <a:spLocks noGrp="1"/>
          </p:cNvSpPr>
          <p:nvPr>
            <p:ph type="dt" sz="half" idx="12"/>
          </p:nvPr>
        </p:nvSpPr>
        <p:spPr/>
        <p:txBody>
          <a:bodyPr/>
          <a:lstStyle>
            <a:lvl1pPr>
              <a:defRPr/>
            </a:lvl1pPr>
          </a:lstStyle>
          <a:p>
            <a:pPr>
              <a:defRPr/>
            </a:pPr>
            <a:fld id="{E72DC6EA-EAB7-4FD0-AB85-96309D0EA501}" type="datetimeFigureOut">
              <a:rPr lang="it-IT"/>
              <a:pPr>
                <a:defRPr/>
              </a:pPr>
              <a:t>11/03/2016</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E4821D17-DBD4-4545-BEFD-4257E592FFA2}" type="slidenum">
              <a:rPr lang="it-IT"/>
              <a:pPr>
                <a:defRPr/>
              </a:pPr>
              <a:t>‹N›</a:t>
            </a:fld>
            <a:endParaRPr lang="it-IT"/>
          </a:p>
        </p:txBody>
      </p:sp>
      <p:sp>
        <p:nvSpPr>
          <p:cNvPr id="4" name="Footer Placeholder 4"/>
          <p:cNvSpPr>
            <a:spLocks noGrp="1"/>
          </p:cNvSpPr>
          <p:nvPr>
            <p:ph type="ftr" sz="quarter" idx="11"/>
          </p:nvPr>
        </p:nvSpPr>
        <p:spPr/>
        <p:txBody>
          <a:bodyPr/>
          <a:lstStyle>
            <a:lvl1pPr>
              <a:defRPr/>
            </a:lvl1pPr>
          </a:lstStyle>
          <a:p>
            <a:pPr>
              <a:defRPr/>
            </a:pPr>
            <a:endParaRPr lang="it-IT"/>
          </a:p>
        </p:txBody>
      </p:sp>
      <p:sp>
        <p:nvSpPr>
          <p:cNvPr id="5" name="Date Placeholder 3"/>
          <p:cNvSpPr>
            <a:spLocks noGrp="1"/>
          </p:cNvSpPr>
          <p:nvPr>
            <p:ph type="dt" sz="half" idx="12"/>
          </p:nvPr>
        </p:nvSpPr>
        <p:spPr/>
        <p:txBody>
          <a:bodyPr/>
          <a:lstStyle>
            <a:lvl1pPr>
              <a:defRPr/>
            </a:lvl1pPr>
          </a:lstStyle>
          <a:p>
            <a:pPr>
              <a:defRPr/>
            </a:pPr>
            <a:fld id="{C29A886C-93FD-4BBC-970F-2B45C85136FA}" type="datetimeFigureOut">
              <a:rPr lang="it-IT"/>
              <a:pPr>
                <a:defRPr/>
              </a:pPr>
              <a:t>11/03/2016</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510532B9-43F1-4B99-BE23-A01DF541A189}" type="slidenum">
              <a:rPr lang="it-IT"/>
              <a:pPr>
                <a:defRPr/>
              </a:pPr>
              <a:t>‹N›</a:t>
            </a:fld>
            <a:endParaRPr lang="it-IT"/>
          </a:p>
        </p:txBody>
      </p:sp>
      <p:sp>
        <p:nvSpPr>
          <p:cNvPr id="3" name="Footer Placeholder 4"/>
          <p:cNvSpPr>
            <a:spLocks noGrp="1"/>
          </p:cNvSpPr>
          <p:nvPr>
            <p:ph type="ftr" sz="quarter" idx="11"/>
          </p:nvPr>
        </p:nvSpPr>
        <p:spPr/>
        <p:txBody>
          <a:bodyPr/>
          <a:lstStyle>
            <a:lvl1pPr>
              <a:defRPr/>
            </a:lvl1pPr>
          </a:lstStyle>
          <a:p>
            <a:pPr>
              <a:defRPr/>
            </a:pPr>
            <a:endParaRPr lang="it-IT"/>
          </a:p>
        </p:txBody>
      </p:sp>
      <p:sp>
        <p:nvSpPr>
          <p:cNvPr id="4" name="Date Placeholder 3"/>
          <p:cNvSpPr>
            <a:spLocks noGrp="1"/>
          </p:cNvSpPr>
          <p:nvPr>
            <p:ph type="dt" sz="half" idx="12"/>
          </p:nvPr>
        </p:nvSpPr>
        <p:spPr/>
        <p:txBody>
          <a:bodyPr/>
          <a:lstStyle>
            <a:lvl1pPr>
              <a:defRPr/>
            </a:lvl1pPr>
          </a:lstStyle>
          <a:p>
            <a:pPr>
              <a:defRPr/>
            </a:pPr>
            <a:fld id="{A804751B-CD69-4FFC-AB36-5A1EBE83D153}" type="datetimeFigureOut">
              <a:rPr lang="it-IT"/>
              <a:pPr>
                <a:defRPr/>
              </a:pPr>
              <a:t>11/03/2016</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DB3F89A6-C68C-449F-81C3-5FB58B246F40}" type="slidenum">
              <a:rPr lang="it-IT"/>
              <a:pPr>
                <a:defRPr/>
              </a:pPr>
              <a:t>‹N›</a:t>
            </a:fld>
            <a:endParaRPr lang="it-IT"/>
          </a:p>
        </p:txBody>
      </p:sp>
      <p:sp>
        <p:nvSpPr>
          <p:cNvPr id="6" name="Footer Placeholder 4"/>
          <p:cNvSpPr>
            <a:spLocks noGrp="1"/>
          </p:cNvSpPr>
          <p:nvPr>
            <p:ph type="ftr" sz="quarter" idx="15"/>
          </p:nvPr>
        </p:nvSpPr>
        <p:spPr/>
        <p:txBody>
          <a:bodyPr/>
          <a:lstStyle>
            <a:lvl1pPr>
              <a:defRPr/>
            </a:lvl1pPr>
          </a:lstStyle>
          <a:p>
            <a:pPr>
              <a:defRPr/>
            </a:pPr>
            <a:endParaRPr lang="it-IT"/>
          </a:p>
        </p:txBody>
      </p:sp>
      <p:sp>
        <p:nvSpPr>
          <p:cNvPr id="7" name="Date Placeholder 3"/>
          <p:cNvSpPr>
            <a:spLocks noGrp="1"/>
          </p:cNvSpPr>
          <p:nvPr>
            <p:ph type="dt" sz="half" idx="16"/>
          </p:nvPr>
        </p:nvSpPr>
        <p:spPr/>
        <p:txBody>
          <a:bodyPr/>
          <a:lstStyle>
            <a:lvl1pPr>
              <a:defRPr/>
            </a:lvl1pPr>
          </a:lstStyle>
          <a:p>
            <a:pPr>
              <a:defRPr/>
            </a:pPr>
            <a:fld id="{FC37B4B8-4FA7-4DC2-A0E9-51C41623CFFC}" type="datetimeFigureOut">
              <a:rPr lang="it-IT"/>
              <a:pPr>
                <a:defRPr/>
              </a:pPr>
              <a:t>11/03/2016</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a:ln/>
        </p:spPr>
        <p:txBody>
          <a:bodyPr/>
          <a:lstStyle>
            <a:lvl1pPr>
              <a:defRPr/>
            </a:lvl1pPr>
          </a:lstStyle>
          <a:p>
            <a:pPr>
              <a:defRPr/>
            </a:pPr>
            <a:fld id="{F7C6EBA4-720C-40D8-8818-67B9828F3E51}" type="slidenum">
              <a:rPr lang="it-IT"/>
              <a:pPr>
                <a:defRPr/>
              </a:pPr>
              <a:t>‹N›</a:t>
            </a:fld>
            <a:endParaRPr lang="it-IT"/>
          </a:p>
        </p:txBody>
      </p:sp>
      <p:sp>
        <p:nvSpPr>
          <p:cNvPr id="6" name="Footer Placeholder 4"/>
          <p:cNvSpPr>
            <a:spLocks noGrp="1"/>
          </p:cNvSpPr>
          <p:nvPr>
            <p:ph type="ftr" sz="quarter" idx="11"/>
          </p:nvPr>
        </p:nvSpPr>
        <p:spPr/>
        <p:txBody>
          <a:bodyPr/>
          <a:lstStyle>
            <a:lvl1pPr>
              <a:defRPr/>
            </a:lvl1pPr>
          </a:lstStyle>
          <a:p>
            <a:pPr>
              <a:defRPr/>
            </a:pPr>
            <a:endParaRPr lang="it-IT"/>
          </a:p>
        </p:txBody>
      </p:sp>
      <p:sp>
        <p:nvSpPr>
          <p:cNvPr id="7" name="Date Placeholder 3"/>
          <p:cNvSpPr>
            <a:spLocks noGrp="1"/>
          </p:cNvSpPr>
          <p:nvPr>
            <p:ph type="dt" sz="half" idx="12"/>
          </p:nvPr>
        </p:nvSpPr>
        <p:spPr/>
        <p:txBody>
          <a:bodyPr/>
          <a:lstStyle>
            <a:lvl1pPr>
              <a:defRPr/>
            </a:lvl1pPr>
          </a:lstStyle>
          <a:p>
            <a:pPr>
              <a:defRPr/>
            </a:pPr>
            <a:fld id="{0907B9AD-5D5A-436B-9D03-8C82AD0A3A6D}" type="datetimeFigureOut">
              <a:rPr lang="it-IT"/>
              <a:pPr>
                <a:defRPr/>
              </a:pPr>
              <a:t>11/03/2016</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4EA318F5-BCBE-4009-BC68-ED97F4D75167}" type="slidenum">
              <a:rPr lang="it-IT"/>
              <a:pPr>
                <a:defRPr/>
              </a:pPr>
              <a:t>‹N›</a:t>
            </a:fld>
            <a:endParaRPr lang="it-IT"/>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cs typeface="+mn-cs"/>
              </a:defRPr>
            </a:lvl1pPr>
          </a:lstStyle>
          <a:p>
            <a:pPr>
              <a:defRPr/>
            </a:pPr>
            <a:endParaRPr lang="it-IT"/>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solidFill>
                <a:latin typeface="+mn-lt"/>
                <a:cs typeface="+mn-cs"/>
              </a:defRPr>
            </a:lvl1pPr>
          </a:lstStyle>
          <a:p>
            <a:pPr>
              <a:defRPr/>
            </a:pPr>
            <a:fld id="{A2E883F4-096C-4438-9DC8-4B1696280BEA}" type="datetimeFigureOut">
              <a:rPr lang="it-IT"/>
              <a:pPr>
                <a:defRPr/>
              </a:pPr>
              <a:t>11/03/2016</a:t>
            </a:fld>
            <a:endParaRPr lang="it-IT"/>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0" fontAlgn="base" hangingPunct="0">
        <a:spcBef>
          <a:spcPct val="0"/>
        </a:spcBef>
        <a:spcAft>
          <a:spcPct val="0"/>
        </a:spcAft>
        <a:defRPr sz="4600" kern="1200" spc="-100">
          <a:solidFill>
            <a:schemeClr val="tx2"/>
          </a:solidFill>
          <a:latin typeface="+mj-lt"/>
          <a:ea typeface="+mj-ea"/>
          <a:cs typeface="+mj-cs"/>
        </a:defRPr>
      </a:lvl1pPr>
      <a:lvl2pPr algn="l" rtl="0" eaLnBrk="0" fontAlgn="base" hangingPunct="0">
        <a:spcBef>
          <a:spcPct val="0"/>
        </a:spcBef>
        <a:spcAft>
          <a:spcPct val="0"/>
        </a:spcAft>
        <a:defRPr sz="4600">
          <a:solidFill>
            <a:schemeClr val="tx2"/>
          </a:solidFill>
          <a:latin typeface="Cambria" pitchFamily="18" charset="0"/>
        </a:defRPr>
      </a:lvl2pPr>
      <a:lvl3pPr algn="l" rtl="0" eaLnBrk="0" fontAlgn="base" hangingPunct="0">
        <a:spcBef>
          <a:spcPct val="0"/>
        </a:spcBef>
        <a:spcAft>
          <a:spcPct val="0"/>
        </a:spcAft>
        <a:defRPr sz="4600">
          <a:solidFill>
            <a:schemeClr val="tx2"/>
          </a:solidFill>
          <a:latin typeface="Cambria" pitchFamily="18" charset="0"/>
        </a:defRPr>
      </a:lvl3pPr>
      <a:lvl4pPr algn="l" rtl="0" eaLnBrk="0" fontAlgn="base" hangingPunct="0">
        <a:spcBef>
          <a:spcPct val="0"/>
        </a:spcBef>
        <a:spcAft>
          <a:spcPct val="0"/>
        </a:spcAft>
        <a:defRPr sz="4600">
          <a:solidFill>
            <a:schemeClr val="tx2"/>
          </a:solidFill>
          <a:latin typeface="Cambria" pitchFamily="18" charset="0"/>
        </a:defRPr>
      </a:lvl4pPr>
      <a:lvl5pPr algn="l" rtl="0" eaLnBrk="0" fontAlgn="base" hangingPunct="0">
        <a:spcBef>
          <a:spcPct val="0"/>
        </a:spcBef>
        <a:spcAft>
          <a:spcPct val="0"/>
        </a:spcAft>
        <a:defRPr sz="4600">
          <a:solidFill>
            <a:schemeClr val="tx2"/>
          </a:solidFill>
          <a:latin typeface="Cambria" pitchFamily="18" charset="0"/>
        </a:defRPr>
      </a:lvl5pPr>
      <a:lvl6pPr marL="457200" algn="l" rtl="0" fontAlgn="base">
        <a:spcBef>
          <a:spcPct val="0"/>
        </a:spcBef>
        <a:spcAft>
          <a:spcPct val="0"/>
        </a:spcAft>
        <a:defRPr sz="4600">
          <a:solidFill>
            <a:schemeClr val="tx2"/>
          </a:solidFill>
          <a:latin typeface="Cambria" pitchFamily="18" charset="0"/>
        </a:defRPr>
      </a:lvl6pPr>
      <a:lvl7pPr marL="914400" algn="l" rtl="0" fontAlgn="base">
        <a:spcBef>
          <a:spcPct val="0"/>
        </a:spcBef>
        <a:spcAft>
          <a:spcPct val="0"/>
        </a:spcAft>
        <a:defRPr sz="4600">
          <a:solidFill>
            <a:schemeClr val="tx2"/>
          </a:solidFill>
          <a:latin typeface="Cambria" pitchFamily="18" charset="0"/>
        </a:defRPr>
      </a:lvl7pPr>
      <a:lvl8pPr marL="1371600" algn="l" rtl="0" fontAlgn="base">
        <a:spcBef>
          <a:spcPct val="0"/>
        </a:spcBef>
        <a:spcAft>
          <a:spcPct val="0"/>
        </a:spcAft>
        <a:defRPr sz="4600">
          <a:solidFill>
            <a:schemeClr val="tx2"/>
          </a:solidFill>
          <a:latin typeface="Cambria" pitchFamily="18" charset="0"/>
        </a:defRPr>
      </a:lvl8pPr>
      <a:lvl9pPr marL="1828800" algn="l" rtl="0" fontAlgn="base">
        <a:spcBef>
          <a:spcPct val="0"/>
        </a:spcBef>
        <a:spcAft>
          <a:spcPct val="0"/>
        </a:spcAft>
        <a:defRPr sz="4600">
          <a:solidFill>
            <a:schemeClr val="tx2"/>
          </a:solidFill>
          <a:latin typeface="Cambria" pitchFamily="18" charset="0"/>
        </a:defRPr>
      </a:lvl9pPr>
    </p:titleStyle>
    <p:bodyStyle>
      <a:lvl1pPr marL="342900" indent="-228600" algn="l" rtl="0" eaLnBrk="0" fontAlgn="base" hangingPunct="0">
        <a:spcBef>
          <a:spcPct val="20000"/>
        </a:spcBef>
        <a:spcAft>
          <a:spcPct val="0"/>
        </a:spcAft>
        <a:buClr>
          <a:schemeClr val="accent1"/>
        </a:buClr>
        <a:buFont typeface="Arial" charset="0"/>
        <a:buChar char="•"/>
        <a:defRPr sz="2200" kern="1200">
          <a:solidFill>
            <a:schemeClr val="tx1"/>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charset="0"/>
        <a:buChar char="•"/>
        <a:defRPr sz="2000" kern="1200">
          <a:solidFill>
            <a:schemeClr val="tx1"/>
          </a:solidFill>
          <a:latin typeface="+mn-lt"/>
          <a:ea typeface="+mn-ea"/>
          <a:cs typeface="+mn-cs"/>
        </a:defRPr>
      </a:lvl2pPr>
      <a:lvl3pPr marL="1004888" indent="-228600" algn="l" rtl="0" eaLnBrk="0" fontAlgn="base" hangingPunct="0">
        <a:spcBef>
          <a:spcPct val="20000"/>
        </a:spcBef>
        <a:spcAft>
          <a:spcPct val="0"/>
        </a:spcAft>
        <a:buClr>
          <a:srgbClr val="7F8FA9"/>
        </a:buClr>
        <a:buFont typeface="Arial" charset="0"/>
        <a:buChar char="•"/>
        <a:defRPr kern="1200">
          <a:solidFill>
            <a:schemeClr val="tx1"/>
          </a:solidFill>
          <a:latin typeface="+mn-lt"/>
          <a:ea typeface="+mn-ea"/>
          <a:cs typeface="+mn-cs"/>
        </a:defRPr>
      </a:lvl3pPr>
      <a:lvl4pPr marL="1279525" indent="-228600" algn="l" rtl="0" eaLnBrk="0" fontAlgn="base" hangingPunct="0">
        <a:spcBef>
          <a:spcPct val="20000"/>
        </a:spcBef>
        <a:spcAft>
          <a:spcPct val="0"/>
        </a:spcAft>
        <a:buClr>
          <a:srgbClr val="4A66AC"/>
        </a:buClr>
        <a:buFont typeface="Arial" charset="0"/>
        <a:buChar char="•"/>
        <a:defRPr sz="1600" kern="1200">
          <a:solidFill>
            <a:schemeClr val="tx1"/>
          </a:solidFill>
          <a:latin typeface="+mn-lt"/>
          <a:ea typeface="+mn-ea"/>
          <a:cs typeface="+mn-cs"/>
        </a:defRPr>
      </a:lvl4pPr>
      <a:lvl5pPr marL="1554163" indent="-228600" algn="l" rtl="0" eaLnBrk="0" fontAlgn="base" hangingPunct="0">
        <a:spcBef>
          <a:spcPct val="20000"/>
        </a:spcBef>
        <a:spcAft>
          <a:spcPct val="0"/>
        </a:spcAft>
        <a:buClr>
          <a:srgbClr val="5AA2AE"/>
        </a:buClr>
        <a:buFont typeface="Arial" charset="0"/>
        <a:buChar char="•"/>
        <a:defRPr sz="1400" kern="120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entilocali.leggiditalia.it/"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entilocali.leggiditalia.i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188" y="2060575"/>
            <a:ext cx="7543800" cy="2593975"/>
          </a:xfrm>
        </p:spPr>
        <p:txBody>
          <a:bodyPr wrap="square" numCol="1" anchorCtr="0" compatLnSpc="1">
            <a:prstTxWarp prst="textNoShape">
              <a:avLst/>
            </a:prstTxWarp>
          </a:bodyPr>
          <a:lstStyle/>
          <a:p>
            <a:pPr eaLnBrk="1" hangingPunct="1">
              <a:defRPr/>
            </a:pPr>
            <a:r>
              <a:rPr lang="it-IT" sz="4400" b="1" i="1" dirty="0" smtClean="0">
                <a:effectLst>
                  <a:outerShdw blurRad="38100" dist="38100" dir="2700000" algn="tl">
                    <a:srgbClr val="C0C0C0"/>
                  </a:outerShdw>
                </a:effectLst>
                <a:latin typeface="Calibri" pitchFamily="34" charset="0"/>
              </a:rPr>
              <a:t>La Prevenzione della Corruzione nella </a:t>
            </a:r>
            <a:br>
              <a:rPr lang="it-IT" sz="4400" b="1" i="1" dirty="0" smtClean="0">
                <a:effectLst>
                  <a:outerShdw blurRad="38100" dist="38100" dir="2700000" algn="tl">
                    <a:srgbClr val="C0C0C0"/>
                  </a:outerShdw>
                </a:effectLst>
                <a:latin typeface="Calibri" pitchFamily="34" charset="0"/>
              </a:rPr>
            </a:br>
            <a:r>
              <a:rPr lang="it-IT" sz="4400" b="1" i="1" dirty="0" smtClean="0">
                <a:effectLst>
                  <a:outerShdw blurRad="38100" dist="38100" dir="2700000" algn="tl">
                    <a:srgbClr val="C0C0C0"/>
                  </a:outerShdw>
                </a:effectLst>
                <a:latin typeface="Calibri" pitchFamily="34" charset="0"/>
              </a:rPr>
              <a:t>Pubblica Amministrazione</a:t>
            </a:r>
            <a:r>
              <a:rPr lang="it-IT" sz="4400" i="1" dirty="0" smtClean="0">
                <a:effectLst>
                  <a:outerShdw blurRad="38100" dist="38100" dir="2700000" algn="tl">
                    <a:srgbClr val="C0C0C0"/>
                  </a:outerShdw>
                </a:effectLst>
                <a:latin typeface="Calibri" pitchFamily="34" charset="0"/>
              </a:rPr>
              <a:t/>
            </a:r>
            <a:br>
              <a:rPr lang="it-IT" sz="4400" i="1" dirty="0" smtClean="0">
                <a:effectLst>
                  <a:outerShdw blurRad="38100" dist="38100" dir="2700000" algn="tl">
                    <a:srgbClr val="C0C0C0"/>
                  </a:outerShdw>
                </a:effectLst>
                <a:latin typeface="Calibri" pitchFamily="34" charset="0"/>
              </a:rPr>
            </a:br>
            <a:endParaRPr lang="it-IT" sz="4400" i="1" dirty="0" smtClean="0">
              <a:effectLst>
                <a:outerShdw blurRad="38100" dist="38100" dir="2700000" algn="tl">
                  <a:srgbClr val="C0C0C0"/>
                </a:outerShdw>
              </a:effectLst>
              <a:latin typeface="Calibri" pitchFamily="34" charset="0"/>
            </a:endParaRPr>
          </a:p>
        </p:txBody>
      </p:sp>
      <p:sp>
        <p:nvSpPr>
          <p:cNvPr id="13314" name="Subtitle 2"/>
          <p:cNvSpPr>
            <a:spLocks noGrp="1"/>
          </p:cNvSpPr>
          <p:nvPr>
            <p:ph type="subTitle" idx="1"/>
          </p:nvPr>
        </p:nvSpPr>
        <p:spPr>
          <a:xfrm>
            <a:off x="684213" y="4492625"/>
            <a:ext cx="7558087" cy="1657350"/>
          </a:xfrm>
        </p:spPr>
        <p:txBody>
          <a:bodyPr/>
          <a:lstStyle/>
          <a:p>
            <a:pPr eaLnBrk="1" hangingPunct="1"/>
            <a:endParaRPr lang="it-IT" sz="1100" smtClean="0">
              <a:solidFill>
                <a:srgbClr val="898989"/>
              </a:solidFill>
            </a:endParaRPr>
          </a:p>
          <a:p>
            <a:pPr eaLnBrk="1" hangingPunct="1"/>
            <a:endParaRPr lang="it-IT" sz="1100" smtClean="0">
              <a:solidFill>
                <a:srgbClr val="898989"/>
              </a:solidFill>
            </a:endParaRPr>
          </a:p>
          <a:p>
            <a:pPr eaLnBrk="1" hangingPunct="1"/>
            <a:r>
              <a:rPr lang="it-IT" smtClean="0">
                <a:solidFill>
                  <a:srgbClr val="898989"/>
                </a:solidFill>
              </a:rPr>
              <a:t>				       </a:t>
            </a:r>
            <a:r>
              <a:rPr lang="it-IT" sz="2400" b="1" i="1" u="sng" smtClean="0">
                <a:solidFill>
                  <a:schemeClr val="tx2"/>
                </a:solidFill>
              </a:rPr>
              <a:t>Emiliano Raganella</a:t>
            </a:r>
          </a:p>
          <a:p>
            <a:pPr eaLnBrk="1" hangingPunct="1"/>
            <a:r>
              <a:rPr lang="it-IT" sz="1800" b="1" i="1" smtClean="0">
                <a:solidFill>
                  <a:schemeClr val="tx2"/>
                </a:solidFill>
              </a:rPr>
              <a:t>				         Consigliere TAR Calabria</a:t>
            </a:r>
          </a:p>
        </p:txBody>
      </p:sp>
      <p:sp>
        <p:nvSpPr>
          <p:cNvPr id="13315" name="TextBox 3"/>
          <p:cNvSpPr txBox="1">
            <a:spLocks noChangeArrowheads="1"/>
          </p:cNvSpPr>
          <p:nvPr/>
        </p:nvSpPr>
        <p:spPr bwMode="auto">
          <a:xfrm>
            <a:off x="684213" y="6186488"/>
            <a:ext cx="2879725" cy="677108"/>
          </a:xfrm>
          <a:prstGeom prst="rect">
            <a:avLst/>
          </a:prstGeom>
          <a:noFill/>
          <a:ln w="9525">
            <a:noFill/>
            <a:miter lim="800000"/>
            <a:headEnd/>
            <a:tailEnd/>
          </a:ln>
        </p:spPr>
        <p:txBody>
          <a:bodyPr>
            <a:spAutoFit/>
          </a:bodyPr>
          <a:lstStyle/>
          <a:p>
            <a:endParaRPr lang="it-IT" b="1" i="1" dirty="0">
              <a:solidFill>
                <a:schemeClr val="tx2"/>
              </a:solidFill>
              <a:latin typeface="Calibri" pitchFamily="34" charset="0"/>
            </a:endParaRPr>
          </a:p>
          <a:p>
            <a:endParaRPr lang="it-IT" sz="2000" b="1" i="1" dirty="0">
              <a:solidFill>
                <a:schemeClr val="tx2"/>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1"/>
          </p:nvPr>
        </p:nvSpPr>
        <p:spPr/>
        <p:txBody>
          <a:bodyPr/>
          <a:lstStyle/>
          <a:p>
            <a:pPr algn="just" eaLnBrk="1" hangingPunct="1"/>
            <a:r>
              <a:rPr lang="it-IT" altLang="it-IT" i="1" u="sng" smtClean="0"/>
              <a:t>Destinatarie</a:t>
            </a:r>
            <a:r>
              <a:rPr lang="it-IT" altLang="it-IT" smtClean="0"/>
              <a:t>:</a:t>
            </a:r>
          </a:p>
          <a:p>
            <a:pPr algn="just" eaLnBrk="1" hangingPunct="1">
              <a:buFont typeface="Arial" charset="0"/>
              <a:buNone/>
            </a:pPr>
            <a:r>
              <a:rPr lang="it-IT" altLang="it-IT" smtClean="0"/>
              <a:t>tutte le pubbliche amministrazioni di cui all’art. 1, comma 2, D.lgs 30 marzo 2001 n. 165 e gli enti controllati e partecipati.</a:t>
            </a:r>
          </a:p>
          <a:p>
            <a:pPr algn="just" eaLnBrk="1" hangingPunct="1">
              <a:buFont typeface="Arial" charset="0"/>
              <a:buNone/>
            </a:pPr>
            <a:endParaRPr lang="it-IT" altLang="it-IT" i="1" smtClean="0"/>
          </a:p>
          <a:p>
            <a:pPr algn="just" eaLnBrk="1" hangingPunct="1"/>
            <a:r>
              <a:rPr lang="it-IT" altLang="it-IT" i="1" u="sng" smtClean="0"/>
              <a:t>Finalità:</a:t>
            </a:r>
          </a:p>
          <a:p>
            <a:pPr algn="just" eaLnBrk="1" hangingPunct="1">
              <a:buFont typeface="Arial" charset="0"/>
              <a:buNone/>
            </a:pPr>
            <a:r>
              <a:rPr lang="it-IT" altLang="it-IT" smtClean="0"/>
              <a:t>Assicurare l’attuazione cooordinata delle strategie di prevenzione della corruzione nella P.A.; </a:t>
            </a:r>
          </a:p>
          <a:p>
            <a:pPr algn="just" eaLnBrk="1" hangingPunct="1">
              <a:buFont typeface="Arial" charset="0"/>
              <a:buNone/>
            </a:pPr>
            <a:endParaRPr lang="it-IT" altLang="it-IT" i="1" smtClean="0"/>
          </a:p>
          <a:p>
            <a:pPr algn="just" eaLnBrk="1" hangingPunct="1"/>
            <a:r>
              <a:rPr lang="it-IT" altLang="it-IT" i="1" u="sng" smtClean="0"/>
              <a:t>Responsabile:</a:t>
            </a:r>
          </a:p>
          <a:p>
            <a:pPr algn="just" eaLnBrk="1" hangingPunct="1">
              <a:buFont typeface="Arial" charset="0"/>
              <a:buNone/>
            </a:pPr>
            <a:r>
              <a:rPr lang="it-IT" altLang="it-IT" smtClean="0"/>
              <a:t>l’Autorità Nazionale Anticorruzione (prima Civit; ora ANAC, ex art. 19 D.L. n.90/2014 conv. dalla L n. 114/2014).</a:t>
            </a:r>
          </a:p>
          <a:p>
            <a:pPr eaLnBrk="1" hangingPunct="1"/>
            <a:endParaRPr lang="it-IT" smtClean="0"/>
          </a:p>
        </p:txBody>
      </p:sp>
      <p:sp>
        <p:nvSpPr>
          <p:cNvPr id="4" name="Title 1"/>
          <p:cNvSpPr>
            <a:spLocks noGrp="1"/>
          </p:cNvSpPr>
          <p:nvPr>
            <p:ph type="title"/>
          </p:nvPr>
        </p:nvSpPr>
        <p:spPr/>
        <p:txBody>
          <a:bodyPr/>
          <a:lstStyle/>
          <a:p>
            <a:pPr eaLnBrk="1" fontAlgn="auto" hangingPunct="1">
              <a:spcAft>
                <a:spcPts val="0"/>
              </a:spcAft>
              <a:defRPr/>
            </a:pPr>
            <a:r>
              <a:rPr lang="it-IT" altLang="it-IT" sz="3200" b="1" i="1" u="sng" dirty="0" smtClean="0"/>
              <a:t>Il PNA - </a:t>
            </a:r>
            <a:r>
              <a:rPr lang="it-IT" altLang="it-IT" sz="2800" b="1" i="1" u="sng" dirty="0" smtClean="0"/>
              <a:t>Piano Nazionale Anticorruzione </a:t>
            </a:r>
            <a:r>
              <a:rPr lang="it-IT" altLang="it-IT" sz="2000" b="1" i="1" u="sng" dirty="0" smtClean="0"/>
              <a:t>1/2</a:t>
            </a:r>
            <a:endParaRPr lang="it-IT" altLang="it-IT" sz="3200" b="1" i="1" u="sng" dirty="0"/>
          </a:p>
        </p:txBody>
      </p:sp>
      <p:sp>
        <p:nvSpPr>
          <p:cNvPr id="24579"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p:cNvSpPr>
          <p:nvPr>
            <p:ph type="title"/>
          </p:nvPr>
        </p:nvSpPr>
        <p:spPr bwMode="auto"/>
        <p:txBody>
          <a:bodyPr wrap="square" numCol="1" anchorCtr="0" compatLnSpc="1">
            <a:prstTxWarp prst="textNoShape">
              <a:avLst/>
            </a:prstTxWarp>
          </a:bodyPr>
          <a:lstStyle/>
          <a:p>
            <a:pPr>
              <a:defRPr/>
            </a:pPr>
            <a:r>
              <a:rPr lang="it-IT" smtClean="0"/>
              <a:t>                          PNA</a:t>
            </a:r>
          </a:p>
        </p:txBody>
      </p:sp>
      <p:sp>
        <p:nvSpPr>
          <p:cNvPr id="25602" name="Rectangle 3"/>
          <p:cNvSpPr>
            <a:spLocks noGrp="1"/>
          </p:cNvSpPr>
          <p:nvPr>
            <p:ph type="body" idx="1"/>
          </p:nvPr>
        </p:nvSpPr>
        <p:spPr/>
        <p:txBody>
          <a:bodyPr/>
          <a:lstStyle/>
          <a:p>
            <a:r>
              <a:rPr lang="it-IT" dirty="0" smtClean="0"/>
              <a:t>Assicurare l’attuazione coordinata delle strategie di prevenzione della corruzione, elaborate a livello nazionale e internazionale.</a:t>
            </a:r>
          </a:p>
          <a:p>
            <a:r>
              <a:rPr lang="it-IT" dirty="0" smtClean="0"/>
              <a:t>Il sistema deve garantire che le strategie nazionali si sviluppino e si modifichino a seconda delle esigenze e del feedback ricevuto dalle amministrazioni, in modo da mettere via via a punto degli strumenti di prevenzione mirati e incisivi.</a:t>
            </a:r>
          </a:p>
          <a:p>
            <a:r>
              <a:rPr lang="it-IT" dirty="0" smtClean="0"/>
              <a:t>Non è una attività una tantum ma un processo ciclico in cui le strategie e gli strumenti vengono via via modificati e affinati.</a:t>
            </a:r>
          </a:p>
          <a:p>
            <a:r>
              <a:rPr lang="it-IT" dirty="0" smtClean="0"/>
              <a:t>Tiene conto dell’esigenza di uno sviluppo graduale  e progressivo del sistema di prevenzione, nella consapevolezza che il successo degli interventi dipende dal consenso sulle politiche di prevenzione.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rtlCol="0">
            <a:normAutofit/>
          </a:bodyPr>
          <a:lstStyle/>
          <a:p>
            <a:pPr algn="just" eaLnBrk="1" fontAlgn="auto" hangingPunct="1">
              <a:lnSpc>
                <a:spcPct val="90000"/>
              </a:lnSpc>
              <a:spcAft>
                <a:spcPts val="0"/>
              </a:spcAft>
              <a:buFont typeface="Arial" pitchFamily="34" charset="0"/>
              <a:buChar char="•"/>
              <a:defRPr/>
            </a:pPr>
            <a:r>
              <a:rPr lang="it-IT" altLang="it-IT" dirty="0"/>
              <a:t>Definisce la strategia di prevenzione all’interno di ciascuna amministrazione (art. 1 co. 9 L.n.190/2012</a:t>
            </a:r>
            <a:r>
              <a:rPr lang="it-IT" altLang="it-IT" dirty="0" smtClean="0"/>
              <a:t>);</a:t>
            </a:r>
          </a:p>
          <a:p>
            <a:pPr marL="114300" indent="0" algn="just" eaLnBrk="1" fontAlgn="auto" hangingPunct="1">
              <a:lnSpc>
                <a:spcPct val="90000"/>
              </a:lnSpc>
              <a:spcAft>
                <a:spcPts val="0"/>
              </a:spcAft>
              <a:buFont typeface="Arial" pitchFamily="34" charset="0"/>
              <a:buNone/>
              <a:defRPr/>
            </a:pPr>
            <a:endParaRPr lang="it-IT" altLang="it-IT" dirty="0"/>
          </a:p>
          <a:p>
            <a:pPr algn="just" eaLnBrk="1" fontAlgn="auto" hangingPunct="1">
              <a:lnSpc>
                <a:spcPct val="90000"/>
              </a:lnSpc>
              <a:spcAft>
                <a:spcPts val="0"/>
              </a:spcAft>
              <a:buFont typeface="Arial" pitchFamily="34" charset="0"/>
              <a:buChar char="•"/>
              <a:defRPr/>
            </a:pPr>
            <a:r>
              <a:rPr lang="it-IT" altLang="it-IT" dirty="0"/>
              <a:t>L’organo di indirizzo politico individua di norma tra i dirigenti amministrativi di ruolo di prima fascia in servizio, il responsabile della prevenzione della corruzione</a:t>
            </a:r>
            <a:r>
              <a:rPr lang="it-IT" altLang="it-IT" dirty="0" smtClean="0"/>
              <a:t>;</a:t>
            </a:r>
          </a:p>
          <a:p>
            <a:pPr marL="114300" indent="0" algn="just" eaLnBrk="1" fontAlgn="auto" hangingPunct="1">
              <a:lnSpc>
                <a:spcPct val="90000"/>
              </a:lnSpc>
              <a:spcAft>
                <a:spcPts val="0"/>
              </a:spcAft>
              <a:buFont typeface="Arial" pitchFamily="34" charset="0"/>
              <a:buNone/>
              <a:defRPr/>
            </a:pPr>
            <a:endParaRPr lang="it-IT" altLang="it-IT" dirty="0"/>
          </a:p>
          <a:p>
            <a:pPr algn="just" eaLnBrk="1" fontAlgn="auto" hangingPunct="1">
              <a:lnSpc>
                <a:spcPct val="90000"/>
              </a:lnSpc>
              <a:spcAft>
                <a:spcPts val="0"/>
              </a:spcAft>
              <a:buFont typeface="Arial" pitchFamily="34" charset="0"/>
              <a:buChar char="•"/>
              <a:defRPr/>
            </a:pPr>
            <a:r>
              <a:rPr lang="it-IT" altLang="it-IT" dirty="0"/>
              <a:t> Dall’attuazione della legge non devono derivare nuovi o maggiori oneri a carico della finanza pubblica. </a:t>
            </a:r>
          </a:p>
          <a:p>
            <a:pPr eaLnBrk="1" fontAlgn="auto" hangingPunct="1">
              <a:spcAft>
                <a:spcPts val="0"/>
              </a:spcAft>
              <a:buFont typeface="Arial" pitchFamily="34" charset="0"/>
              <a:buChar char="•"/>
              <a:defRPr/>
            </a:pPr>
            <a:endParaRPr lang="it-IT" dirty="0"/>
          </a:p>
        </p:txBody>
      </p:sp>
      <p:sp>
        <p:nvSpPr>
          <p:cNvPr id="4" name="Title 1"/>
          <p:cNvSpPr>
            <a:spLocks noGrp="1"/>
          </p:cNvSpPr>
          <p:nvPr>
            <p:ph type="title"/>
          </p:nvPr>
        </p:nvSpPr>
        <p:spPr/>
        <p:txBody>
          <a:bodyPr/>
          <a:lstStyle/>
          <a:p>
            <a:pPr eaLnBrk="1" fontAlgn="auto" hangingPunct="1">
              <a:spcAft>
                <a:spcPts val="0"/>
              </a:spcAft>
              <a:defRPr/>
            </a:pPr>
            <a:r>
              <a:rPr lang="it-IT" altLang="it-IT" sz="3600" b="1" i="1" u="sng" dirty="0" smtClean="0"/>
              <a:t>P.T.P.C</a:t>
            </a:r>
            <a:r>
              <a:rPr lang="it-IT" altLang="it-IT" sz="3600" b="1" i="1" u="sng" dirty="0" smtClean="0">
                <a:solidFill>
                  <a:schemeClr val="tx1"/>
                </a:solidFill>
              </a:rPr>
              <a:t>.-</a:t>
            </a:r>
            <a:r>
              <a:rPr lang="it-IT" altLang="it-IT" sz="2400" b="1" i="1" u="sng" dirty="0" smtClean="0">
                <a:solidFill>
                  <a:schemeClr val="tx1"/>
                </a:solidFill>
              </a:rPr>
              <a:t>Piano Triennale Prevenzione della Corruzione </a:t>
            </a:r>
            <a:r>
              <a:rPr lang="it-IT" altLang="it-IT" sz="1600" b="1" i="1" u="sng" dirty="0" smtClean="0">
                <a:solidFill>
                  <a:schemeClr val="tx1"/>
                </a:solidFill>
              </a:rPr>
              <a:t>1/3</a:t>
            </a:r>
            <a:endParaRPr lang="it-IT" altLang="it-IT" sz="2400" b="1" i="1" u="sng" dirty="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0724"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p:txBody>
          <a:bodyPr/>
          <a:lstStyle/>
          <a:p>
            <a:pPr marL="114300" lvl="1" indent="0" algn="just" eaLnBrk="1" hangingPunct="1">
              <a:buClr>
                <a:schemeClr val="accent1"/>
              </a:buClr>
              <a:buFont typeface="Arial" charset="0"/>
              <a:buNone/>
            </a:pPr>
            <a:r>
              <a:rPr lang="it-IT" altLang="it-IT" sz="2200" b="1" smtClean="0"/>
              <a:t>Adozione del Piano:</a:t>
            </a:r>
          </a:p>
          <a:p>
            <a:pPr marL="114300" lvl="1" indent="0" algn="just" eaLnBrk="1" hangingPunct="1">
              <a:buClr>
                <a:schemeClr val="accent1"/>
              </a:buClr>
              <a:buFont typeface="Arial" charset="0"/>
              <a:buNone/>
            </a:pPr>
            <a:endParaRPr lang="it-IT" altLang="it-IT" sz="2200" smtClean="0"/>
          </a:p>
          <a:p>
            <a:pPr marL="114300" lvl="1" indent="0" algn="just" eaLnBrk="1" hangingPunct="1">
              <a:buClr>
                <a:schemeClr val="accent1"/>
              </a:buClr>
            </a:pPr>
            <a:r>
              <a:rPr lang="it-IT" altLang="it-IT" sz="2200" smtClean="0"/>
              <a:t>L’organo di indirizzo politico, su proposta del responsabile, adotta il piano triennale di prevenzione della corruzione, curandone la trasmissione al Dipartimento della funzione pubblica.</a:t>
            </a:r>
          </a:p>
          <a:p>
            <a:pPr marL="114300" lvl="1" indent="0" algn="just" eaLnBrk="1" hangingPunct="1">
              <a:buClr>
                <a:schemeClr val="accent1"/>
              </a:buClr>
              <a:buFont typeface="Arial" charset="0"/>
              <a:buNone/>
            </a:pPr>
            <a:endParaRPr lang="it-IT" altLang="it-IT" sz="2200" smtClean="0"/>
          </a:p>
          <a:p>
            <a:pPr algn="just" eaLnBrk="1" hangingPunct="1"/>
            <a:r>
              <a:rPr lang="it-IT" altLang="it-IT" smtClean="0"/>
              <a:t>Il responsabile della prevenzione entro il 15 dicembre di ogni anno redige una relazione annuale che offre il rendiconto sull’efficacia delle misure di prevenzione definite dai P.T.P.C. </a:t>
            </a:r>
          </a:p>
          <a:p>
            <a:pPr eaLnBrk="1" hangingPunct="1"/>
            <a:endParaRPr lang="it-IT" i="1" smtClean="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1747"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
        <p:nvSpPr>
          <p:cNvPr id="7" name="Title 1"/>
          <p:cNvSpPr>
            <a:spLocks noGrp="1"/>
          </p:cNvSpPr>
          <p:nvPr>
            <p:ph type="title"/>
          </p:nvPr>
        </p:nvSpPr>
        <p:spPr/>
        <p:txBody>
          <a:bodyPr/>
          <a:lstStyle/>
          <a:p>
            <a:pPr eaLnBrk="1" fontAlgn="auto" hangingPunct="1">
              <a:spcAft>
                <a:spcPts val="0"/>
              </a:spcAft>
              <a:defRPr/>
            </a:pPr>
            <a:r>
              <a:rPr lang="it-IT" altLang="it-IT" sz="3600" b="1" i="1" u="sng" dirty="0" smtClean="0"/>
              <a:t>P.T.P.C</a:t>
            </a:r>
            <a:r>
              <a:rPr lang="it-IT" altLang="it-IT" sz="3600" b="1" i="1" u="sng" dirty="0" smtClean="0">
                <a:solidFill>
                  <a:schemeClr val="tx1"/>
                </a:solidFill>
              </a:rPr>
              <a:t>.-</a:t>
            </a:r>
            <a:r>
              <a:rPr lang="it-IT" altLang="it-IT" sz="2400" b="1" i="1" u="sng" dirty="0" smtClean="0">
                <a:solidFill>
                  <a:schemeClr val="tx1"/>
                </a:solidFill>
              </a:rPr>
              <a:t>Piano Triennale Prevenzione della Corruzione </a:t>
            </a:r>
            <a:r>
              <a:rPr lang="it-IT" altLang="it-IT" sz="1600" b="1" i="1" u="sng" dirty="0">
                <a:solidFill>
                  <a:schemeClr val="tx1"/>
                </a:solidFill>
              </a:rPr>
              <a:t>2</a:t>
            </a:r>
            <a:r>
              <a:rPr lang="it-IT" altLang="it-IT" sz="1600" b="1" i="1" u="sng" dirty="0" smtClean="0">
                <a:solidFill>
                  <a:schemeClr val="tx1"/>
                </a:solidFill>
              </a:rPr>
              <a:t>/3</a:t>
            </a:r>
            <a:endParaRPr lang="it-IT" altLang="it-IT" sz="2400" b="1" i="1" u="sn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p:txBody>
          <a:bodyPr/>
          <a:lstStyle/>
          <a:p>
            <a:pPr marL="0" indent="0" algn="just" eaLnBrk="1" hangingPunct="1">
              <a:lnSpc>
                <a:spcPct val="80000"/>
              </a:lnSpc>
            </a:pPr>
            <a:r>
              <a:rPr lang="it-IT" altLang="it-IT" sz="1900" smtClean="0"/>
              <a:t>  Individua le attività nell’ambito delle quali è più elevato il rischio di corruzione;</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Prevede meccanismi di formazione, attuazione  e controllo delle decisioni idonei a prevenire il rischio di corruzione;</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Prevede obblighi di informazione nei confronti del responsabile del piano chiamato a vigilare sul funzionamento e sull’osservanza del piano;</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Monitora il rispetto dei termini per la conclusione dei procedimenti; </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Monitora i rapporti tra l’amministrazione e i soggetti che con la stessa stipulano contratti o che sono interessati a concessioni autorizzazioni o erogazioni economiche;</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Individua specifici obblighi di trasparenza ulteriori rispetto quelli previsti da disposizione di legge.</a:t>
            </a:r>
          </a:p>
          <a:p>
            <a:pPr marL="0" indent="0" eaLnBrk="1" hangingPunct="1">
              <a:lnSpc>
                <a:spcPct val="80000"/>
              </a:lnSpc>
            </a:pPr>
            <a:endParaRPr lang="it-IT" sz="1900" smtClean="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2771"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
        <p:nvSpPr>
          <p:cNvPr id="7" name="Title 1"/>
          <p:cNvSpPr>
            <a:spLocks noGrp="1"/>
          </p:cNvSpPr>
          <p:nvPr>
            <p:ph type="title"/>
          </p:nvPr>
        </p:nvSpPr>
        <p:spPr/>
        <p:txBody>
          <a:bodyPr/>
          <a:lstStyle/>
          <a:p>
            <a:pPr eaLnBrk="1" fontAlgn="auto" hangingPunct="1">
              <a:spcAft>
                <a:spcPts val="0"/>
              </a:spcAft>
              <a:defRPr/>
            </a:pPr>
            <a:r>
              <a:rPr lang="it-IT" altLang="it-IT" sz="3600" b="1" i="1" u="sng" dirty="0" smtClean="0"/>
              <a:t>P.T.P.C</a:t>
            </a:r>
            <a:r>
              <a:rPr lang="it-IT" altLang="it-IT" sz="3600" b="1" i="1" u="sng" dirty="0" smtClean="0">
                <a:solidFill>
                  <a:schemeClr val="tx1"/>
                </a:solidFill>
              </a:rPr>
              <a:t>.-</a:t>
            </a:r>
            <a:r>
              <a:rPr lang="it-IT" altLang="it-IT" sz="2400" b="1" i="1" u="sng" dirty="0" smtClean="0">
                <a:solidFill>
                  <a:schemeClr val="tx1"/>
                </a:solidFill>
              </a:rPr>
              <a:t>Piano Triennale Prevenzione della Corruzione </a:t>
            </a:r>
            <a:r>
              <a:rPr lang="it-IT" altLang="it-IT" sz="1600" b="1" i="1" u="sng" dirty="0" smtClean="0">
                <a:solidFill>
                  <a:schemeClr val="tx1"/>
                </a:solidFill>
              </a:rPr>
              <a:t>3/3</a:t>
            </a:r>
            <a:endParaRPr lang="it-IT" altLang="it-IT" sz="2400" b="1" i="1" u="sng"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p:txBody>
          <a:bodyPr/>
          <a:lstStyle/>
          <a:p>
            <a:pPr marL="0" indent="0" algn="just" eaLnBrk="1" hangingPunct="1">
              <a:lnSpc>
                <a:spcPct val="90000"/>
              </a:lnSpc>
            </a:pPr>
            <a:r>
              <a:rPr lang="it-IT" altLang="it-IT" sz="2000" dirty="0" smtClean="0"/>
              <a:t> </a:t>
            </a:r>
            <a:r>
              <a:rPr lang="it-IT" altLang="it-IT" dirty="0" smtClean="0"/>
              <a:t>Responsabilità dirigenziale per mancata predisposizione del piano e mancata adozione delle procedure per la selezione e la formazione dei dipendenti (art.1 co. 8 L.n.190/2012);</a:t>
            </a:r>
            <a:endParaRPr lang="it-IT" altLang="it-IT" sz="2000" dirty="0" smtClean="0"/>
          </a:p>
          <a:p>
            <a:pPr marL="0" indent="0" algn="just" eaLnBrk="1" hangingPunct="1">
              <a:lnSpc>
                <a:spcPct val="90000"/>
              </a:lnSpc>
              <a:buFont typeface="Arial" charset="0"/>
              <a:buNone/>
            </a:pPr>
            <a:endParaRPr lang="it-IT" altLang="it-IT" sz="2000" dirty="0" smtClean="0"/>
          </a:p>
          <a:p>
            <a:pPr marL="0" indent="0" algn="just" eaLnBrk="1" hangingPunct="1">
              <a:lnSpc>
                <a:spcPct val="90000"/>
              </a:lnSpc>
            </a:pPr>
            <a:r>
              <a:rPr lang="it-IT" altLang="it-IT" dirty="0" smtClean="0"/>
              <a:t>Responsabilità dirigenziale, disciplinare, amministrativa in caso di commissione, all’interno dell’amministrazione, di un reato di corruzione accertato con sentenza passata in giudicato (art. 1 co.12);</a:t>
            </a:r>
          </a:p>
          <a:p>
            <a:pPr marL="0" indent="0" algn="just" eaLnBrk="1" hangingPunct="1">
              <a:lnSpc>
                <a:spcPct val="90000"/>
              </a:lnSpc>
            </a:pPr>
            <a:endParaRPr lang="it-IT" altLang="it-IT" dirty="0" smtClean="0"/>
          </a:p>
          <a:p>
            <a:pPr marL="0" indent="0" algn="just" eaLnBrk="1" hangingPunct="1">
              <a:lnSpc>
                <a:spcPct val="90000"/>
              </a:lnSpc>
            </a:pPr>
            <a:r>
              <a:rPr lang="it-IT" altLang="it-IT" dirty="0" smtClean="0"/>
              <a:t>Responsabilità dirigenziale in caso di ripetute violazioni delle misure di prevenzione previste dal piano nonché responsabilità disciplinare per omesso controllo (art.1 co.14).</a:t>
            </a:r>
            <a:endParaRPr lang="it-IT" altLang="it-IT" sz="2000" dirty="0" smtClean="0"/>
          </a:p>
          <a:p>
            <a:pPr marL="0" indent="0" algn="just" eaLnBrk="1" hangingPunct="1">
              <a:lnSpc>
                <a:spcPct val="90000"/>
              </a:lnSpc>
            </a:pPr>
            <a:endParaRPr lang="it-IT" altLang="it-IT" dirty="0" smtClean="0"/>
          </a:p>
          <a:p>
            <a:pPr marL="0" indent="0" algn="just" eaLnBrk="1" hangingPunct="1">
              <a:lnSpc>
                <a:spcPct val="90000"/>
              </a:lnSpc>
            </a:pPr>
            <a:endParaRPr lang="it-IT" altLang="it-IT" dirty="0" smtClean="0"/>
          </a:p>
          <a:p>
            <a:pPr marL="0" indent="0" algn="just" eaLnBrk="1" hangingPunct="1">
              <a:lnSpc>
                <a:spcPct val="90000"/>
              </a:lnSpc>
            </a:pPr>
            <a:endParaRPr lang="it-IT" altLang="it-IT" dirty="0" smtClean="0"/>
          </a:p>
          <a:p>
            <a:pPr marL="0" indent="0" algn="just" eaLnBrk="1" hangingPunct="1">
              <a:lnSpc>
                <a:spcPct val="90000"/>
              </a:lnSpc>
            </a:pPr>
            <a:endParaRPr lang="it-IT" altLang="it-IT" sz="2000" dirty="0" smtClean="0"/>
          </a:p>
          <a:p>
            <a:pPr marL="0" indent="0" algn="just" eaLnBrk="1" hangingPunct="1">
              <a:lnSpc>
                <a:spcPct val="90000"/>
              </a:lnSpc>
            </a:pPr>
            <a:endParaRPr lang="it-IT" altLang="it-IT" sz="2000" dirty="0" smtClean="0"/>
          </a:p>
          <a:p>
            <a:pPr marL="0" indent="0" eaLnBrk="1" hangingPunct="1">
              <a:lnSpc>
                <a:spcPct val="90000"/>
              </a:lnSpc>
            </a:pPr>
            <a:endParaRPr lang="it-IT" altLang="it-IT" sz="2000" dirty="0" smtClean="0"/>
          </a:p>
          <a:p>
            <a:pPr marL="0" indent="0" eaLnBrk="1" hangingPunct="1"/>
            <a:endParaRPr lang="it-IT" dirty="0" smtClean="0"/>
          </a:p>
        </p:txBody>
      </p:sp>
      <p:sp>
        <p:nvSpPr>
          <p:cNvPr id="4" name="Title 1"/>
          <p:cNvSpPr>
            <a:spLocks noGrp="1"/>
          </p:cNvSpPr>
          <p:nvPr>
            <p:ph type="title"/>
          </p:nvPr>
        </p:nvSpPr>
        <p:spPr/>
        <p:txBody>
          <a:bodyPr wrap="square" numCol="1" anchorCtr="0" compatLnSpc="1">
            <a:prstTxWarp prst="textNoShape">
              <a:avLst/>
            </a:prstTxWarp>
          </a:bodyPr>
          <a:lstStyle/>
          <a:p>
            <a:pPr eaLnBrk="1" hangingPunct="1">
              <a:defRPr/>
            </a:pPr>
            <a:r>
              <a:rPr lang="it-IT" altLang="it-IT" sz="2800" b="1" i="1" u="sng" smtClean="0"/>
              <a:t>Tre Profili di responsabilità del Responsabile </a:t>
            </a:r>
            <a:br>
              <a:rPr lang="it-IT" altLang="it-IT" sz="2800" b="1" i="1" u="sng" smtClean="0"/>
            </a:br>
            <a:r>
              <a:rPr lang="it-IT" altLang="it-IT" sz="2800" b="1" i="1" u="sng" smtClean="0"/>
              <a:t>per la prevenzione della corruzione</a:t>
            </a: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6868"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2"/>
          <p:cNvSpPr>
            <a:spLocks noGrp="1"/>
          </p:cNvSpPr>
          <p:nvPr>
            <p:ph idx="1"/>
          </p:nvPr>
        </p:nvSpPr>
        <p:spPr/>
        <p:txBody>
          <a:bodyPr/>
          <a:lstStyle/>
          <a:p>
            <a:pPr marL="0" indent="0" algn="just" eaLnBrk="1" hangingPunct="1">
              <a:lnSpc>
                <a:spcPct val="90000"/>
              </a:lnSpc>
              <a:buFont typeface="Arial" charset="0"/>
              <a:buNone/>
            </a:pPr>
            <a:endParaRPr lang="it-IT" altLang="it-IT" sz="1800" dirty="0" smtClean="0"/>
          </a:p>
          <a:p>
            <a:pPr marL="0" indent="0" algn="just" eaLnBrk="1" hangingPunct="1">
              <a:lnSpc>
                <a:spcPct val="90000"/>
              </a:lnSpc>
            </a:pPr>
            <a:r>
              <a:rPr lang="it-IT" altLang="it-IT" sz="1800" dirty="0" smtClean="0"/>
              <a:t>  </a:t>
            </a:r>
            <a:r>
              <a:rPr lang="it-IT" altLang="it-IT" sz="2000" dirty="0" smtClean="0"/>
              <a:t>Il responsabile del procedimento e i titolari degli uffici competenti ad adottare i pareri, le valutazioni tecniche, gli atti </a:t>
            </a:r>
            <a:r>
              <a:rPr lang="it-IT" altLang="it-IT" sz="2000" dirty="0" err="1" smtClean="0"/>
              <a:t>endoprocedimentali</a:t>
            </a:r>
            <a:r>
              <a:rPr lang="it-IT" altLang="it-IT" sz="2000" dirty="0" smtClean="0"/>
              <a:t> e il provvedimento finale devono astenersi in caso di conflitto di interessi, segnalando ogni situazione di conflitto anche potenziale (art.1co.41 L.190/2012);</a:t>
            </a:r>
          </a:p>
          <a:p>
            <a:pPr marL="0" indent="0" algn="just" eaLnBrk="1" hangingPunct="1">
              <a:lnSpc>
                <a:spcPct val="90000"/>
              </a:lnSpc>
            </a:pPr>
            <a:r>
              <a:rPr lang="it-IT" altLang="it-IT" sz="2000" dirty="0" smtClean="0"/>
              <a:t>  il dipendente si astiene dal partecipare all’adozione di decisioni o ad attività che possano coinvolgere interessi propri, ovvero di suoi parenti, affini entro il secondo grado, del coniuge o di conviventi, oppure di persone con le quali abbia rapporti di frequentazione abituale, ovvero, di soggetti od organizzazioni con cui egli o il coniuge abbia causa pendente o grave inimicizia o rapporti di credito o debito significativi, ovvero di soggetti od organizzazioni di cui sia tutore, curatore, procuratore o agente, ovvero di enti, associazioni anche non riconosciute, comitati, società o stabilimenti di cui sia amministratore o gerente o dirigente. Il dipendente si astiene in ogni altro caso in cui esistano gravi ragioni di convenienza. Sull’astensione decide il responsabile dell’ufficio di appartenenza (art.8 D.P.R. n.62/2013).</a:t>
            </a:r>
          </a:p>
          <a:p>
            <a:pPr marL="0" indent="0" eaLnBrk="1" hangingPunct="1">
              <a:lnSpc>
                <a:spcPct val="80000"/>
              </a:lnSpc>
            </a:pPr>
            <a:endParaRPr lang="it-IT" sz="2000" dirty="0" smtClean="0"/>
          </a:p>
        </p:txBody>
      </p:sp>
      <p:sp>
        <p:nvSpPr>
          <p:cNvPr id="4" name="Title 1"/>
          <p:cNvSpPr>
            <a:spLocks noGrp="1"/>
          </p:cNvSpPr>
          <p:nvPr>
            <p:ph type="title"/>
          </p:nvPr>
        </p:nvSpPr>
        <p:spPr/>
        <p:txBody>
          <a:bodyPr wrap="square" numCol="1" anchorCtr="0" compatLnSpc="1">
            <a:prstTxWarp prst="textNoShape">
              <a:avLst/>
            </a:prstTxWarp>
          </a:bodyPr>
          <a:lstStyle/>
          <a:p>
            <a:pPr eaLnBrk="1" hangingPunct="1">
              <a:defRPr/>
            </a:pPr>
            <a:r>
              <a:rPr lang="it-IT" altLang="it-IT" sz="2800" b="1" i="1" u="sng" dirty="0" smtClean="0"/>
              <a:t>                     Conflitto di interessi</a:t>
            </a: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7892"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2"/>
          <p:cNvSpPr>
            <a:spLocks noGrp="1"/>
          </p:cNvSpPr>
          <p:nvPr>
            <p:ph idx="1"/>
          </p:nvPr>
        </p:nvSpPr>
        <p:spPr/>
        <p:txBody>
          <a:bodyPr/>
          <a:lstStyle/>
          <a:p>
            <a:pPr algn="just" eaLnBrk="1" hangingPunct="1">
              <a:lnSpc>
                <a:spcPct val="90000"/>
              </a:lnSpc>
            </a:pPr>
            <a:endParaRPr lang="it-IT" altLang="it-IT" sz="1800" smtClean="0"/>
          </a:p>
          <a:p>
            <a:pPr algn="just" eaLnBrk="1" hangingPunct="1">
              <a:lnSpc>
                <a:spcPct val="90000"/>
              </a:lnSpc>
            </a:pPr>
            <a:r>
              <a:rPr lang="it-IT" altLang="it-IT" smtClean="0"/>
              <a:t>Definisce i doveri minimi di diligenza, lealtà, imparzialità, e buona condotta che i pubblici dipendenti sono tenuti a osservare;  </a:t>
            </a:r>
          </a:p>
          <a:p>
            <a:pPr algn="just" eaLnBrk="1" hangingPunct="1">
              <a:lnSpc>
                <a:spcPct val="90000"/>
              </a:lnSpc>
            </a:pPr>
            <a:r>
              <a:rPr lang="it-IT" altLang="it-IT" smtClean="0"/>
              <a:t> Le previsioni del Codice sono integrate e specificate dai codici di comportamento adottati dalle singole amministrazioni;</a:t>
            </a:r>
          </a:p>
          <a:p>
            <a:pPr algn="just" eaLnBrk="1" hangingPunct="1">
              <a:lnSpc>
                <a:spcPct val="90000"/>
              </a:lnSpc>
            </a:pPr>
            <a:r>
              <a:rPr lang="it-IT" altLang="it-IT" smtClean="0"/>
              <a:t> Il dipendente rispetta le prescrizioni contenute nel piano per la prevenzione della corruzione, presta la sua collaborazione al responsabile della prevenzione della corruzione e, fermo restando l’obbligo di denuncia all’autorità giudiziaria, segnala al proprio superiore gerarchico eventuali situazioni di illecito nell’amministrazione di cui sia venuto a conoscenza.</a:t>
            </a:r>
          </a:p>
          <a:p>
            <a:pPr algn="just" eaLnBrk="1" hangingPunct="1">
              <a:lnSpc>
                <a:spcPct val="90000"/>
              </a:lnSpc>
              <a:buFont typeface="Arial" charset="0"/>
              <a:buNone/>
            </a:pPr>
            <a:endParaRPr lang="it-IT" altLang="it-IT" smtClean="0"/>
          </a:p>
          <a:p>
            <a:pPr algn="just" eaLnBrk="1" hangingPunct="1">
              <a:lnSpc>
                <a:spcPct val="90000"/>
              </a:lnSpc>
            </a:pPr>
            <a:endParaRPr lang="it-IT" altLang="it-IT" smtClean="0"/>
          </a:p>
        </p:txBody>
      </p:sp>
      <p:sp>
        <p:nvSpPr>
          <p:cNvPr id="4" name="Title 1"/>
          <p:cNvSpPr>
            <a:spLocks noGrp="1"/>
          </p:cNvSpPr>
          <p:nvPr>
            <p:ph type="title"/>
          </p:nvPr>
        </p:nvSpPr>
        <p:spPr/>
        <p:txBody>
          <a:bodyPr wrap="square" numCol="1" anchorCtr="0" compatLnSpc="1">
            <a:prstTxWarp prst="textNoShape">
              <a:avLst/>
            </a:prstTxWarp>
          </a:bodyPr>
          <a:lstStyle/>
          <a:p>
            <a:pPr eaLnBrk="1" hangingPunct="1">
              <a:defRPr/>
            </a:pPr>
            <a:r>
              <a:rPr lang="it-IT" altLang="it-IT" sz="2800" b="1" i="1" u="sng" smtClean="0"/>
              <a:t>Nuovo codice di comportamento dei dipendenti pubblici.</a:t>
            </a:r>
            <a:r>
              <a:rPr lang="it-IT" altLang="it-IT" sz="3600" b="1" i="1" u="sng" smtClean="0"/>
              <a:t> D.P.R.n. 62/2013</a:t>
            </a: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38916"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it-IT" altLang="it-IT" sz="3600" b="1" i="1" u="sng" smtClean="0"/>
              <a:t>        I poteri dell’ANAC</a:t>
            </a:r>
            <a:endParaRPr lang="it-IT" sz="3600" b="1" i="1" u="sng" smtClean="0"/>
          </a:p>
        </p:txBody>
      </p:sp>
      <p:sp>
        <p:nvSpPr>
          <p:cNvPr id="40962" name="Content Placeholder 3"/>
          <p:cNvSpPr>
            <a:spLocks noGrp="1"/>
          </p:cNvSpPr>
          <p:nvPr>
            <p:ph idx="1"/>
          </p:nvPr>
        </p:nvSpPr>
        <p:spPr>
          <a:xfrm>
            <a:off x="457200" y="1600200"/>
            <a:ext cx="7620000" cy="5232400"/>
          </a:xfrm>
        </p:spPr>
        <p:txBody>
          <a:bodyPr>
            <a:spAutoFit/>
          </a:bodyPr>
          <a:lstStyle/>
          <a:p>
            <a:pPr eaLnBrk="1" hangingPunct="1"/>
            <a:endParaRPr lang="it-IT" b="1" smtClean="0"/>
          </a:p>
          <a:p>
            <a:pPr algn="just" eaLnBrk="1" hangingPunct="1">
              <a:lnSpc>
                <a:spcPct val="90000"/>
              </a:lnSpc>
            </a:pPr>
            <a:r>
              <a:rPr lang="it-IT" altLang="it-IT" smtClean="0"/>
              <a:t>Potere di ordinare l’adozione di atti o di tenere specifici comportamenti nel caso di inerzia dell’amministrazione:</a:t>
            </a:r>
          </a:p>
          <a:p>
            <a:pPr algn="just" eaLnBrk="1" hangingPunct="1">
              <a:lnSpc>
                <a:spcPct val="90000"/>
              </a:lnSpc>
            </a:pPr>
            <a:r>
              <a:rPr lang="it-IT" altLang="it-IT" smtClean="0"/>
              <a:t>provvedimenti di ordine volti all’adozione di atti e comportamenti a contenuto predeterminato dalla legge;</a:t>
            </a:r>
          </a:p>
          <a:p>
            <a:pPr algn="just" eaLnBrk="1" hangingPunct="1">
              <a:lnSpc>
                <a:spcPct val="90000"/>
              </a:lnSpc>
            </a:pPr>
            <a:r>
              <a:rPr lang="it-IT" altLang="it-IT" smtClean="0"/>
              <a:t>provvedimenti di ordine ma la determinazione del contenuto è rimessa all’amministrazione;</a:t>
            </a:r>
          </a:p>
          <a:p>
            <a:pPr algn="just" eaLnBrk="1" hangingPunct="1">
              <a:lnSpc>
                <a:spcPct val="90000"/>
              </a:lnSpc>
            </a:pPr>
            <a:r>
              <a:rPr lang="it-IT" altLang="it-IT" smtClean="0"/>
              <a:t>provvedimenti di ordine volti all’adozione di atti previsti dalla legge o dai piani adottati dall’amministrazione, ma di cui va determinato il contenuto;</a:t>
            </a:r>
          </a:p>
          <a:p>
            <a:pPr algn="just" eaLnBrk="1" hangingPunct="1">
              <a:lnSpc>
                <a:spcPct val="90000"/>
              </a:lnSpc>
            </a:pPr>
            <a:r>
              <a:rPr lang="it-IT" altLang="it-IT" smtClean="0"/>
              <a:t>provvedimenti di ordine volti alla rimozione di atti e comportamenti illegittimi;</a:t>
            </a:r>
          </a:p>
          <a:p>
            <a:pPr algn="just" eaLnBrk="1" hangingPunct="1">
              <a:lnSpc>
                <a:spcPct val="90000"/>
              </a:lnSpc>
            </a:pPr>
            <a:r>
              <a:rPr lang="it-IT" altLang="it-IT" smtClean="0"/>
              <a:t>la legge non prevede specifiche forme di sanzione in caso di mancata ottemperanza al provvedimento di ordine dell’Autorità.</a:t>
            </a:r>
          </a:p>
          <a:p>
            <a:pPr eaLnBrk="1" hangingPunct="1"/>
            <a:r>
              <a:rPr lang="it-IT" sz="1000" b="1" smtClean="0">
                <a:solidFill>
                  <a:schemeClr val="bg1"/>
                </a:solidFill>
              </a:rPr>
              <a:t>_Emiliano Raganella </a:t>
            </a:r>
          </a:p>
        </p:txBody>
      </p:sp>
      <p:sp>
        <p:nvSpPr>
          <p:cNvPr id="40963"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bwMode="auto"/>
        <p:txBody>
          <a:bodyPr wrap="square" numCol="1" anchorCtr="0" compatLnSpc="1">
            <a:prstTxWarp prst="textNoShape">
              <a:avLst/>
            </a:prstTxWarp>
          </a:bodyPr>
          <a:lstStyle/>
          <a:p>
            <a:pPr eaLnBrk="1" hangingPunct="1">
              <a:defRPr/>
            </a:pPr>
            <a:r>
              <a:rPr lang="it-IT" sz="2800" b="1" i="1" u="sng" dirty="0"/>
              <a:t>Corruzione per l’esercizio della funzione</a:t>
            </a:r>
          </a:p>
        </p:txBody>
      </p:sp>
      <p:sp>
        <p:nvSpPr>
          <p:cNvPr id="41986" name="Content Placeholder 2"/>
          <p:cNvSpPr>
            <a:spLocks noGrp="1"/>
          </p:cNvSpPr>
          <p:nvPr>
            <p:ph idx="1"/>
          </p:nvPr>
        </p:nvSpPr>
        <p:spPr/>
        <p:txBody>
          <a:bodyPr/>
          <a:lstStyle/>
          <a:p>
            <a:pPr algn="just" eaLnBrk="1" hangingPunct="1">
              <a:lnSpc>
                <a:spcPct val="90000"/>
              </a:lnSpc>
            </a:pPr>
            <a:r>
              <a:rPr lang="it-IT" sz="2000" dirty="0" smtClean="0"/>
              <a:t>Il pubblico ufficiale che, per l’esercizio delle sue funzioni o dei suoi poteri, indebitamente riceve, per sé o per un terzo, denaro o altra utilità o ne accetta la promessa, è punito con la reclusione da uno a 6 anni (art. 318 c.p.);</a:t>
            </a:r>
          </a:p>
          <a:p>
            <a:pPr algn="just" eaLnBrk="1" hangingPunct="1">
              <a:lnSpc>
                <a:spcPct val="90000"/>
              </a:lnSpc>
              <a:buFont typeface="Arial" charset="0"/>
              <a:buNone/>
            </a:pPr>
            <a:endParaRPr lang="it-IT" sz="2000" dirty="0" smtClean="0"/>
          </a:p>
          <a:p>
            <a:pPr algn="just" eaLnBrk="1" hangingPunct="1">
              <a:lnSpc>
                <a:spcPct val="90000"/>
              </a:lnSpc>
            </a:pPr>
            <a:r>
              <a:rPr lang="it-IT" sz="2000" dirty="0" smtClean="0"/>
              <a:t>Con la riforma del 2012, l’art. 318 c.p. cambia rubrica e dalla “corruzione per un atto d’ufficio” passa a “corruzione per l’esercizio della funzione”: il patto non ha più ad oggetto l’atto ma “l’esercizio della funzione”;</a:t>
            </a:r>
          </a:p>
          <a:p>
            <a:pPr algn="just" eaLnBrk="1" hangingPunct="1">
              <a:lnSpc>
                <a:spcPct val="90000"/>
              </a:lnSpc>
              <a:buFont typeface="Arial" charset="0"/>
              <a:buNone/>
            </a:pPr>
            <a:endParaRPr lang="it-IT" sz="2000" dirty="0" smtClean="0"/>
          </a:p>
          <a:p>
            <a:pPr algn="just" eaLnBrk="1" hangingPunct="1">
              <a:lnSpc>
                <a:spcPct val="90000"/>
              </a:lnSpc>
            </a:pPr>
            <a:endParaRPr lang="it-IT" sz="2000" dirty="0" smtClean="0"/>
          </a:p>
          <a:p>
            <a:pPr eaLnBrk="1" hangingPunct="1"/>
            <a:endParaRPr lang="it-IT" dirty="0" smtClean="0"/>
          </a:p>
          <a:p>
            <a:pPr eaLnBrk="1" hangingPunct="1"/>
            <a:endParaRPr lang="it-IT" dirty="0" smtClean="0"/>
          </a:p>
          <a:p>
            <a:pPr eaLnBrk="1" hangingPunct="1"/>
            <a:endParaRPr lang="it-IT" dirty="0" smtClean="0"/>
          </a:p>
        </p:txBody>
      </p:sp>
      <p:sp>
        <p:nvSpPr>
          <p:cNvPr id="4" name="TextBox 3"/>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41988"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it-IT" sz="3600" b="1" i="1" u="sng" dirty="0"/>
              <a:t>Indice </a:t>
            </a:r>
          </a:p>
        </p:txBody>
      </p:sp>
      <p:sp>
        <p:nvSpPr>
          <p:cNvPr id="14338" name="Content Placeholder 2"/>
          <p:cNvSpPr>
            <a:spLocks noGrp="1"/>
          </p:cNvSpPr>
          <p:nvPr>
            <p:ph idx="1"/>
          </p:nvPr>
        </p:nvSpPr>
        <p:spPr/>
        <p:txBody>
          <a:bodyPr/>
          <a:lstStyle/>
          <a:p>
            <a:pPr algn="just" eaLnBrk="1" hangingPunct="1">
              <a:lnSpc>
                <a:spcPct val="90000"/>
              </a:lnSpc>
            </a:pPr>
            <a:r>
              <a:rPr lang="it-IT" altLang="it-IT" sz="2400" dirty="0" smtClean="0"/>
              <a:t>Cos’è «Legge Anticorruzione»; concetto di corruzione; misure di prevenzione.</a:t>
            </a:r>
          </a:p>
          <a:p>
            <a:pPr algn="just" eaLnBrk="1" hangingPunct="1">
              <a:lnSpc>
                <a:spcPct val="90000"/>
              </a:lnSpc>
            </a:pPr>
            <a:r>
              <a:rPr lang="it-IT" altLang="it-IT" sz="2400" dirty="0" smtClean="0"/>
              <a:t>La strategia di prevenzione a livello centrale e decentrato.</a:t>
            </a:r>
          </a:p>
          <a:p>
            <a:pPr algn="just" eaLnBrk="1" hangingPunct="1">
              <a:lnSpc>
                <a:spcPct val="90000"/>
              </a:lnSpc>
            </a:pPr>
            <a:r>
              <a:rPr lang="it-IT" altLang="it-IT" sz="2400" dirty="0" smtClean="0"/>
              <a:t>Soggetti, strumenti, obblighi, ruoli, compiti, funzioni, responsabilità e sanzioni.</a:t>
            </a:r>
          </a:p>
          <a:p>
            <a:pPr algn="just" eaLnBrk="1" hangingPunct="1">
              <a:lnSpc>
                <a:spcPct val="90000"/>
              </a:lnSpc>
            </a:pPr>
            <a:r>
              <a:rPr lang="it-IT" altLang="it-IT" sz="2400" dirty="0" smtClean="0"/>
              <a:t>Settori a rischio.</a:t>
            </a:r>
          </a:p>
          <a:p>
            <a:pPr algn="just" eaLnBrk="1" hangingPunct="1">
              <a:lnSpc>
                <a:spcPct val="90000"/>
              </a:lnSpc>
            </a:pPr>
            <a:r>
              <a:rPr lang="it-IT" altLang="it-IT" sz="2400" dirty="0" smtClean="0"/>
              <a:t>Nuovo codice di comportamento dei dipendenti pubblici.</a:t>
            </a:r>
          </a:p>
          <a:p>
            <a:pPr algn="just" eaLnBrk="1" hangingPunct="1">
              <a:lnSpc>
                <a:spcPct val="90000"/>
              </a:lnSpc>
            </a:pPr>
            <a:r>
              <a:rPr lang="it-IT" altLang="it-IT" sz="2400" dirty="0" smtClean="0"/>
              <a:t>I poteri dell’ANAC.</a:t>
            </a:r>
          </a:p>
          <a:p>
            <a:pPr algn="just" eaLnBrk="1" hangingPunct="1">
              <a:lnSpc>
                <a:spcPct val="90000"/>
              </a:lnSpc>
            </a:pPr>
            <a:r>
              <a:rPr lang="it-IT" altLang="it-IT" sz="2400" dirty="0" smtClean="0"/>
              <a:t>Nuove fattispecie penali.</a:t>
            </a:r>
          </a:p>
          <a:p>
            <a:pPr marL="114300" indent="0" algn="just" eaLnBrk="1" hangingPunct="1">
              <a:lnSpc>
                <a:spcPct val="90000"/>
              </a:lnSpc>
              <a:buNone/>
            </a:pPr>
            <a:endParaRPr lang="it-IT" altLang="it-IT" sz="2400" dirty="0" smtClean="0"/>
          </a:p>
        </p:txBody>
      </p:sp>
      <p:sp>
        <p:nvSpPr>
          <p:cNvPr id="4" name="TextBox 3"/>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14340"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p:cNvSpPr>
          <p:nvPr>
            <p:ph type="title"/>
          </p:nvPr>
        </p:nvSpPr>
        <p:spPr bwMode="auto"/>
        <p:txBody>
          <a:bodyPr wrap="square" numCol="1" anchorCtr="0" compatLnSpc="1">
            <a:prstTxWarp prst="textNoShape">
              <a:avLst/>
            </a:prstTxWarp>
          </a:bodyPr>
          <a:lstStyle/>
          <a:p>
            <a:pPr>
              <a:defRPr/>
            </a:pPr>
            <a:r>
              <a:rPr lang="it-IT" dirty="0" smtClean="0"/>
              <a:t>L. 27 maggio 2015 n.69</a:t>
            </a:r>
          </a:p>
        </p:txBody>
      </p:sp>
      <p:sp>
        <p:nvSpPr>
          <p:cNvPr id="43010" name="Rectangle 3"/>
          <p:cNvSpPr>
            <a:spLocks noGrp="1"/>
          </p:cNvSpPr>
          <p:nvPr>
            <p:ph type="body" idx="1"/>
          </p:nvPr>
        </p:nvSpPr>
        <p:spPr/>
        <p:txBody>
          <a:bodyPr/>
          <a:lstStyle/>
          <a:p>
            <a:r>
              <a:rPr lang="it-IT" dirty="0" smtClean="0"/>
              <a:t>Aumento pena reato di corruzione ex art. 318 c.p. da uno a sei anni;</a:t>
            </a:r>
          </a:p>
          <a:p>
            <a:r>
              <a:rPr lang="it-IT" dirty="0" smtClean="0"/>
              <a:t>Istituto della sospensione condizionale subordinato alla riparazione pecuniaria;</a:t>
            </a:r>
          </a:p>
          <a:p>
            <a:r>
              <a:rPr lang="it-IT" dirty="0" smtClean="0"/>
              <a:t>Ammissibilità del patteggiamento subordinato alla restituzione integrale del prezzo o del profitto del reato.</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endParaRPr lang="it-IT" sz="4200" smtClean="0"/>
          </a:p>
        </p:txBody>
      </p:sp>
      <p:sp>
        <p:nvSpPr>
          <p:cNvPr id="44034" name="Rectangle 3"/>
          <p:cNvSpPr>
            <a:spLocks noGrp="1"/>
          </p:cNvSpPr>
          <p:nvPr>
            <p:ph type="body" idx="1"/>
          </p:nvPr>
        </p:nvSpPr>
        <p:spPr/>
        <p:txBody>
          <a:bodyPr/>
          <a:lstStyle/>
          <a:p>
            <a:r>
              <a:rPr lang="it-IT" smtClean="0"/>
              <a:t>La legge n. 190/2012art. 1 co. 51 che introduce l’art. 54 bis d.lg.s 30 marzo 2001 n. 65 “</a:t>
            </a:r>
            <a:r>
              <a:rPr lang="it-IT" b="1" smtClean="0"/>
              <a:t>Fuori dei casi di responsabilità a titolo di calunnia o diffamazione, ovvero per lo stesso titolo ai sensi dell'articolo 2043 del codice civile, il pubblico dipendente che denuncia all'autorità giudiziaria o alla Corte dei conti, o all'Autorità nazionale anticorruzione (ANAC), ovvero riferisce al proprio superiore gerarchico condotte illecite di cui sia venuto a conoscenza in ragione del rapporto di lavoro, non può essere sanzionato, licenziato o sottoposto ad una misura discriminatoria, diretta o indiretta, avente effetti sulle condizioni di lavoro per motivi collegati direttamente o indirettamente alla denuncia.</a:t>
            </a:r>
            <a:r>
              <a:rPr lang="it-IT" smtClean="0"/>
              <a:t> </a:t>
            </a:r>
          </a:p>
          <a:p>
            <a:endParaRPr lang="it-IT"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45058" name="Rectangle 3"/>
          <p:cNvSpPr>
            <a:spLocks noGrp="1"/>
          </p:cNvSpPr>
          <p:nvPr>
            <p:ph type="body" idx="1"/>
          </p:nvPr>
        </p:nvSpPr>
        <p:spPr/>
        <p:txBody>
          <a:bodyPr/>
          <a:lstStyle/>
          <a:p>
            <a:r>
              <a:rPr lang="it-IT" smtClean="0"/>
              <a:t>La disciplina è stata integrata dal decreto legge 24 giugno 2014 n. 90 che, da un lato, ha modificato, con l’art. 31, il testo dell’art. 54 bis, introducendo l’Anac quale soggetto destinatario delle segnalazioni, dall’altro ha stabilito che l’Anac riceve notizie e segnalazioni di illeciti, anche nella forme di cui all’art. 54 –bis del d.lgs. 390 marzo 2001 n. 165.</a:t>
            </a:r>
          </a:p>
          <a:p>
            <a:endParaRPr lang="it-IT" smtClean="0"/>
          </a:p>
          <a:p>
            <a:r>
              <a:rPr lang="it-IT" smtClean="0"/>
              <a:t>La tutela deve essere fornita da parte di tutti i soggetti che ricevono le segnalazioni.</a:t>
            </a:r>
          </a:p>
          <a:p>
            <a:endParaRPr lang="it-IT"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46082" name="Rectangle 3"/>
          <p:cNvSpPr>
            <a:spLocks noGrp="1"/>
          </p:cNvSpPr>
          <p:nvPr>
            <p:ph type="body" idx="1"/>
          </p:nvPr>
        </p:nvSpPr>
        <p:spPr/>
        <p:txBody>
          <a:bodyPr/>
          <a:lstStyle/>
          <a:p>
            <a:r>
              <a:rPr lang="it-IT" b="1" smtClean="0"/>
              <a:t>Co. 2</a:t>
            </a:r>
            <a:r>
              <a:rPr lang="it-IT" smtClean="0"/>
              <a:t>. Nell'ambito del procedimento disciplinare, l'identità del segnalante non può essere rivelata, senza il suo consenso, sempre che la contestazione dell'addebito disciplinare sia fondata su accertamenti distinti e ulteriori rispetto alla segnalazione. Qualora la contestazione sia fondata, in tutto o in parte, sulla segnalazione, l'identità può essere rivelata ove la sua conoscenza sia assolutamente indispensabile per la difesa dell'incolpato.</a:t>
            </a:r>
          </a:p>
          <a:p>
            <a:r>
              <a:rPr lang="it-IT" b="1" smtClean="0"/>
              <a:t>Ratio</a:t>
            </a:r>
            <a:r>
              <a:rPr lang="it-IT" smtClean="0"/>
              <a:t>: evitare che il dipendente, venuto a conoscenza di condotte illecite in ragione del rapporto di lavoro, ometta di segnalarle per il timore di subire conseguenze pregiudizievoli.</a:t>
            </a:r>
            <a:br>
              <a:rPr lang="it-IT" smtClean="0"/>
            </a:br>
            <a:r>
              <a:rPr lang="it-IT" smtClean="0"/>
              <a:t>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47106" name="Rectangle 3"/>
          <p:cNvSpPr>
            <a:spLocks noGrp="1"/>
          </p:cNvSpPr>
          <p:nvPr>
            <p:ph type="body" idx="1"/>
          </p:nvPr>
        </p:nvSpPr>
        <p:spPr/>
        <p:txBody>
          <a:bodyPr/>
          <a:lstStyle/>
          <a:p>
            <a:r>
              <a:rPr lang="it-IT" smtClean="0"/>
              <a:t>Distinzione tra </a:t>
            </a:r>
            <a:r>
              <a:rPr lang="it-IT" b="1" smtClean="0"/>
              <a:t>segnalazione anonima e riservatezza dell’identità del segnalante</a:t>
            </a:r>
            <a:r>
              <a:rPr lang="it-IT" smtClean="0"/>
              <a:t>: </a:t>
            </a:r>
          </a:p>
          <a:p>
            <a:r>
              <a:rPr lang="it-IT" smtClean="0"/>
              <a:t>la garanzia di riservatezza presuppone che il segnalante renda nota la propria identità poiché la ratio della norma è quella di assicurare la tutela del dipendente, mantenendo riservata la sua identità.</a:t>
            </a:r>
          </a:p>
          <a:p>
            <a:r>
              <a:rPr lang="it-IT" smtClean="0"/>
              <a:t>Resta fermo che l’Autorità ( e l’amministrazione in generale) prende in considerazione anche le segnalazioni anonime ove siano adeguatamente circostanziate e rese con dovizia di particolari, ove cioè siano in grado si far emergere fatti e situazioni relazionandoli a contesti determinati.</a:t>
            </a:r>
          </a:p>
          <a:p>
            <a:endParaRPr lang="it-IT"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48130" name="Rectangle 3"/>
          <p:cNvSpPr>
            <a:spLocks noGrp="1"/>
          </p:cNvSpPr>
          <p:nvPr>
            <p:ph type="body" idx="1"/>
          </p:nvPr>
        </p:nvSpPr>
        <p:spPr/>
        <p:txBody>
          <a:bodyPr/>
          <a:lstStyle/>
          <a:p>
            <a:r>
              <a:rPr lang="it-IT" dirty="0" smtClean="0"/>
              <a:t>Resta ferma la disciplina relativa ai pubblici ufficiali e agli incaricati di pubblico </a:t>
            </a:r>
            <a:r>
              <a:rPr lang="it-IT" dirty="0" err="1" smtClean="0"/>
              <a:t>servizio:art</a:t>
            </a:r>
            <a:r>
              <a:rPr lang="it-IT" dirty="0" smtClean="0"/>
              <a:t>. 331 c.p.p. prevede che i pubblici ufficiali e gli incaricati di pubblico servizio che nell’esercizio o causa delle loro funzioni o del loro servizio, hanno notizia di un reato perseguibile d’ufficio, devono farne denuncia per iscritto anche quando non sia individuata la persona alla quale il reato è attribuito.</a:t>
            </a:r>
          </a:p>
          <a:p>
            <a:r>
              <a:rPr lang="it-IT" b="1" dirty="0" smtClean="0"/>
              <a:t>Oggetto della segnalazione:</a:t>
            </a:r>
            <a:r>
              <a:rPr lang="it-IT" dirty="0" smtClean="0"/>
              <a:t> oltre all’intera gamma dei delitti contro la p.a., anche le situazioni in cui, nel corso dell’attività amministrativa, si riscontri l’abuso da parte di un soggetto del potere a lui affidato al fine di ottenere vantaggi privati, nonché i fatti in cui venga in evidenza un malfunzionamento dell’amministrazione (sprechi, nepotismo, </a:t>
            </a:r>
            <a:r>
              <a:rPr lang="it-IT" dirty="0" err="1" smtClean="0"/>
              <a:t>demansionamenti</a:t>
            </a:r>
            <a:r>
              <a:rPr lang="it-IT" dirty="0" smtClean="0"/>
              <a: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49154" name="Rectangle 3"/>
          <p:cNvSpPr>
            <a:spLocks noGrp="1"/>
          </p:cNvSpPr>
          <p:nvPr>
            <p:ph type="body" idx="1"/>
          </p:nvPr>
        </p:nvSpPr>
        <p:spPr/>
        <p:txBody>
          <a:bodyPr/>
          <a:lstStyle/>
          <a:p>
            <a:r>
              <a:rPr lang="it-IT" smtClean="0"/>
              <a:t>ripetuto mancato rispetto dei tempi procedimentali, assunzioni non trasparenti, irregolarità contabili, false dichiarazioni, violazioni delle norme ambientali.</a:t>
            </a:r>
          </a:p>
          <a:p>
            <a:r>
              <a:rPr lang="it-IT" smtClean="0"/>
              <a:t>Non sono meritevoli di tutela le segnalazioni fondate su meri sospetti o voci; tuttavia non è necessario che il dipendente sia certo dell’effettivo avvenimento di fatti denunciati e dell’autore degli stessi, essendo invece sufficiente che il dipendente ritenga altamente probabile che si sia verificato un fatto illecito.</a:t>
            </a:r>
          </a:p>
          <a:p>
            <a:r>
              <a:rPr lang="it-IT" b="1" smtClean="0"/>
              <a:t>Condizioni per la tutela</a:t>
            </a:r>
            <a:r>
              <a:rPr lang="it-IT" smtClean="0"/>
              <a:t>: tenere il dipendente esente da conseguenze pregiudizievoli in ambito disciplinare e tutelato in cado di adozione di misure discriminatorie, dirette o indirette, aventi effetti sulle condizioni di lavoro.</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50178" name="Rectangle 3"/>
          <p:cNvSpPr>
            <a:spLocks noGrp="1"/>
          </p:cNvSpPr>
          <p:nvPr>
            <p:ph type="body" idx="1"/>
          </p:nvPr>
        </p:nvSpPr>
        <p:spPr/>
        <p:txBody>
          <a:bodyPr/>
          <a:lstStyle/>
          <a:p>
            <a:r>
              <a:rPr lang="it-IT" smtClean="0"/>
              <a:t>La predetta tutela trova un limite nei casi di responsabilità a titolo di calunnia o diffamazione o per lo stesso titolo ai sensi dell’art. 2043 c.c.</a:t>
            </a:r>
          </a:p>
          <a:p>
            <a:r>
              <a:rPr lang="it-IT" smtClean="0"/>
              <a:t>La tutela non trova applicazione nei casi in cui la segnalazione riporti informazioni false rese con dolo o colpa.</a:t>
            </a:r>
          </a:p>
          <a:p>
            <a:r>
              <a:rPr lang="it-IT" smtClean="0"/>
              <a:t>L’Autorità ritiene che solo in presenza di una sentenza di primo grado sfavorevole al segnalante cessino le condizioni di tutela dello stesso.</a:t>
            </a:r>
          </a:p>
          <a:p>
            <a:r>
              <a:rPr lang="it-IT" smtClean="0"/>
              <a:t>L’amministrazione è tenuta inoltre a garantire nell’ambito dell’eventuale procedimento disciplinare avviato nei confronti del segnalato, la riservatezza dell’identità del segnalante.</a:t>
            </a:r>
          </a:p>
          <a:p>
            <a:endParaRPr lang="it-IT"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51202" name="Rectangle 3"/>
          <p:cNvSpPr>
            <a:spLocks noGrp="1"/>
          </p:cNvSpPr>
          <p:nvPr>
            <p:ph type="body" idx="1"/>
          </p:nvPr>
        </p:nvSpPr>
        <p:spPr/>
        <p:txBody>
          <a:bodyPr/>
          <a:lstStyle/>
          <a:p>
            <a:r>
              <a:rPr lang="it-IT" dirty="0" smtClean="0"/>
              <a:t>Se l’addebito contestato  si fonda su altri elementi e riscontri oggettivi in possesso dell’amministrazione e che lo stesso abbia autonomamente acquisito a prescindere dalla segnalazione, l’identità del segnalante non può essere rivelata senza il suo consenso.</a:t>
            </a:r>
          </a:p>
          <a:p>
            <a:r>
              <a:rPr lang="it-IT" dirty="0" smtClean="0"/>
              <a:t>In caso contrario, quando la contestazione che ha dato origine al procedimento disciplinare si basa unicamente sulla denuncia del dipendente pubblico, colui che è sottoposto al procedimento disciplinare può accedere al nominativo del segnalante, anche in assenza del consenso di quest’ultimo solo se ciò sia assolutamente indispensabile. Tale valutazione spetta al responsabile dell’Ufficio procedimenti disciplinari.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p:cNvSpPr>
          <p:nvPr>
            <p:ph type="title"/>
          </p:nvPr>
        </p:nvSpPr>
        <p:spPr bwMode="auto"/>
        <p:txBody>
          <a:bodyPr wrap="square" numCol="1" anchorCtr="0" compatLnSpc="1">
            <a:prstTxWarp prst="textNoShape">
              <a:avLst/>
            </a:prstTxWarp>
          </a:bodyPr>
          <a:lstStyle/>
          <a:p>
            <a:pPr>
              <a:defRPr/>
            </a:pPr>
            <a:r>
              <a:rPr lang="it-IT" sz="2800" smtClean="0"/>
              <a:t>Determinazione ANAC n. 6 del 28 aprile 2015 “ Linee Guida in materia di tutele del dipendente pubblico che segnala illeciti</a:t>
            </a:r>
          </a:p>
        </p:txBody>
      </p:sp>
      <p:sp>
        <p:nvSpPr>
          <p:cNvPr id="52226" name="Rectangle 3"/>
          <p:cNvSpPr>
            <a:spLocks noGrp="1"/>
          </p:cNvSpPr>
          <p:nvPr>
            <p:ph type="body" idx="1"/>
          </p:nvPr>
        </p:nvSpPr>
        <p:spPr/>
        <p:txBody>
          <a:bodyPr/>
          <a:lstStyle/>
          <a:p>
            <a:r>
              <a:rPr lang="it-IT" dirty="0" smtClean="0"/>
              <a:t>Il sistema di prevenzione della corruzione fa perno sul Responsabile della prevenzione; dunque le segnalazioni devono essere inviate direttamente al Responsabile.</a:t>
            </a:r>
          </a:p>
          <a:p>
            <a:r>
              <a:rPr lang="it-IT" dirty="0" smtClean="0"/>
              <a:t>La procedura gestionale: identificare correttamente il segnalante acquisendone oltre all’identità anche la qualifica e il ruolo;</a:t>
            </a:r>
          </a:p>
          <a:p>
            <a:r>
              <a:rPr lang="it-IT" dirty="0" smtClean="0"/>
              <a:t>Separare i dati identificativi del segnalante dal contenuto della segnalazione, prevedendo l’adozione di codici sostitutivi dei dati identificativi, in modo che la segnalazione possa essere processata in modalità non anonima e rendere possibile la successiva associazione della segnalazione con l’identità del segnalante nei soli casi in cui ciò sia strettamente necessario.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it-IT" altLang="it-IT" sz="3600" b="1" i="1" u="sng" dirty="0"/>
              <a:t>La Legge 6.11.2012 </a:t>
            </a:r>
            <a:r>
              <a:rPr lang="it-IT" altLang="it-IT" sz="3600" b="1" i="1" u="sng" dirty="0" smtClean="0"/>
              <a:t>- n.190 </a:t>
            </a:r>
            <a:endParaRPr lang="it-IT" altLang="it-IT" sz="3600" b="1" i="1" u="sng" dirty="0"/>
          </a:p>
        </p:txBody>
      </p:sp>
      <p:sp>
        <p:nvSpPr>
          <p:cNvPr id="3" name="Content Placeholder 2"/>
          <p:cNvSpPr>
            <a:spLocks noGrp="1"/>
          </p:cNvSpPr>
          <p:nvPr>
            <p:ph idx="1"/>
          </p:nvPr>
        </p:nvSpPr>
        <p:spPr>
          <a:xfrm>
            <a:off x="457200" y="1600200"/>
            <a:ext cx="7620000" cy="3700463"/>
          </a:xfrm>
        </p:spPr>
        <p:txBody>
          <a:bodyPr rtlCol="0">
            <a:normAutofit fontScale="85000" lnSpcReduction="10000"/>
          </a:bodyPr>
          <a:lstStyle/>
          <a:p>
            <a:pPr marL="114300" indent="0" algn="just" eaLnBrk="1" fontAlgn="auto" hangingPunct="1">
              <a:spcAft>
                <a:spcPts val="0"/>
              </a:spcAft>
              <a:buFont typeface="Arial" pitchFamily="34" charset="0"/>
              <a:buNone/>
              <a:defRPr/>
            </a:pPr>
            <a:r>
              <a:rPr lang="it-IT" altLang="it-IT" sz="2600" b="1" dirty="0"/>
              <a:t>«Disposizioni per la prevenzione e la repressione della corruzione e dell’illegalità nella pubblica amministrazione, </a:t>
            </a:r>
            <a:r>
              <a:rPr lang="it-IT" altLang="it-IT" sz="2600" dirty="0"/>
              <a:t>(</a:t>
            </a:r>
            <a:r>
              <a:rPr lang="it-IT" altLang="it-IT" sz="2600" dirty="0" err="1"/>
              <a:t>c.d</a:t>
            </a:r>
            <a:r>
              <a:rPr lang="it-IT" altLang="it-IT" sz="2600" dirty="0"/>
              <a:t> «</a:t>
            </a:r>
            <a:r>
              <a:rPr lang="it-IT" altLang="it-IT" sz="2600" i="1" dirty="0"/>
              <a:t>Legge</a:t>
            </a:r>
            <a:r>
              <a:rPr lang="it-IT" altLang="it-IT" sz="2600" dirty="0"/>
              <a:t> </a:t>
            </a:r>
            <a:r>
              <a:rPr lang="it-IT" altLang="it-IT" sz="2600" i="1" dirty="0"/>
              <a:t>anticorruzione</a:t>
            </a:r>
            <a:r>
              <a:rPr lang="it-IT" altLang="it-IT" sz="2600" i="1" dirty="0" smtClean="0"/>
              <a:t>)</a:t>
            </a:r>
          </a:p>
          <a:p>
            <a:pPr marL="114300" indent="0" algn="just" eaLnBrk="1" fontAlgn="auto" hangingPunct="1">
              <a:spcAft>
                <a:spcPts val="0"/>
              </a:spcAft>
              <a:buFont typeface="Arial" pitchFamily="34" charset="0"/>
              <a:buNone/>
              <a:defRPr/>
            </a:pPr>
            <a:endParaRPr lang="it-IT" altLang="it-IT" sz="2600" i="1" dirty="0" smtClean="0"/>
          </a:p>
          <a:p>
            <a:pPr algn="just" eaLnBrk="1" fontAlgn="auto" hangingPunct="1">
              <a:spcAft>
                <a:spcPts val="0"/>
              </a:spcAft>
              <a:buFont typeface="Arial" pitchFamily="34" charset="0"/>
              <a:buChar char="•"/>
              <a:defRPr/>
            </a:pPr>
            <a:r>
              <a:rPr lang="it-IT" altLang="it-IT" sz="2600" dirty="0"/>
              <a:t>Operando nella direzione più volte sollecitata dagli organismi internazionali di cui l’Italia fa parte, con tale provvedimento è stato introdotto anche nel nostro organismo un sistema organico di prevenzione della corruzione, il cui aspetto caratterizzante consiste nell’articolazione del processo di formulazione e attuazione delle strategie di prevenzione della corruzione. </a:t>
            </a:r>
          </a:p>
          <a:p>
            <a:pPr eaLnBrk="1" fontAlgn="auto" hangingPunct="1">
              <a:spcAft>
                <a:spcPts val="0"/>
              </a:spcAft>
              <a:buFont typeface="Arial" pitchFamily="34" charset="0"/>
              <a:buChar char="•"/>
              <a:defRPr/>
            </a:pPr>
            <a:endParaRPr lang="it-IT" altLang="it-IT" i="1" dirty="0"/>
          </a:p>
          <a:p>
            <a:pPr eaLnBrk="1" fontAlgn="auto" hangingPunct="1">
              <a:spcAft>
                <a:spcPts val="0"/>
              </a:spcAft>
              <a:buFont typeface="Arial" pitchFamily="34" charset="0"/>
              <a:buChar char="•"/>
              <a:defRPr/>
            </a:pPr>
            <a:endParaRPr lang="it-IT" dirty="0" smtClean="0"/>
          </a:p>
          <a:p>
            <a:pPr eaLnBrk="1" fontAlgn="auto" hangingPunct="1">
              <a:spcAft>
                <a:spcPts val="0"/>
              </a:spcAft>
              <a:buFont typeface="Arial" pitchFamily="34" charset="0"/>
              <a:buChar char="•"/>
              <a:defRPr/>
            </a:pPr>
            <a:endParaRPr lang="it-IT" dirty="0" smtClean="0"/>
          </a:p>
          <a:p>
            <a:pPr marL="114300" indent="0" eaLnBrk="1" fontAlgn="auto" hangingPunct="1">
              <a:spcAft>
                <a:spcPts val="0"/>
              </a:spcAft>
              <a:buFont typeface="Arial" pitchFamily="34" charset="0"/>
              <a:buNone/>
              <a:defRPr/>
            </a:pPr>
            <a:endParaRPr lang="it-IT" dirty="0"/>
          </a:p>
        </p:txBody>
      </p:sp>
      <p:sp>
        <p:nvSpPr>
          <p:cNvPr id="4" name="TextBox 3"/>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15364"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p:cNvSpPr>
          <p:nvPr>
            <p:ph type="title"/>
          </p:nvPr>
        </p:nvSpPr>
        <p:spPr bwMode="auto"/>
        <p:txBody>
          <a:bodyPr wrap="square" numCol="1" anchorCtr="0" compatLnSpc="1">
            <a:prstTxWarp prst="textNoShape">
              <a:avLst/>
            </a:prstTxWarp>
          </a:bodyPr>
          <a:lstStyle/>
          <a:p>
            <a:pPr>
              <a:defRPr/>
            </a:pPr>
            <a:r>
              <a:rPr lang="it-IT" sz="2800" dirty="0" smtClean="0"/>
              <a:t>Determinazione ANAC n. 6 del 28 aprile 2015 “ Linee Guida in materia di tutele del dipendente pubblico che segnala illeciti</a:t>
            </a:r>
          </a:p>
        </p:txBody>
      </p:sp>
      <p:sp>
        <p:nvSpPr>
          <p:cNvPr id="53250" name="Rectangle 3"/>
          <p:cNvSpPr>
            <a:spLocks noGrp="1"/>
          </p:cNvSpPr>
          <p:nvPr>
            <p:ph type="body" idx="1"/>
          </p:nvPr>
        </p:nvSpPr>
        <p:spPr/>
        <p:txBody>
          <a:bodyPr/>
          <a:lstStyle/>
          <a:p>
            <a:r>
              <a:rPr lang="it-IT" dirty="0" smtClean="0"/>
              <a:t>Nel caso si ravvisino elementi di non manifesta infondatezza del fatto, il responsabile inoltra la segnalazione ai soggetti terzi competenti quali:</a:t>
            </a:r>
          </a:p>
          <a:p>
            <a:r>
              <a:rPr lang="it-IT" dirty="0" smtClean="0"/>
              <a:t>- il dirigente della struttura in cui si è verificato il fatto per l’acquisizione di elementi istruttori, solo laddove non vi siano ipotesi di reato:</a:t>
            </a:r>
          </a:p>
          <a:p>
            <a:r>
              <a:rPr lang="it-IT" dirty="0" smtClean="0"/>
              <a:t> l’ufficio procedimenti disciplinari;</a:t>
            </a:r>
          </a:p>
          <a:p>
            <a:r>
              <a:rPr lang="it-IT" dirty="0" smtClean="0"/>
              <a:t>L’autorità Giudiziaria, la Corte dei Conti e </a:t>
            </a:r>
            <a:r>
              <a:rPr lang="it-IT" dirty="0" err="1" smtClean="0"/>
              <a:t>l’Anac</a:t>
            </a:r>
            <a:r>
              <a:rPr lang="it-IT" dirty="0" smtClean="0"/>
              <a:t>;</a:t>
            </a:r>
          </a:p>
          <a:p>
            <a:r>
              <a:rPr lang="it-IT" dirty="0" smtClean="0"/>
              <a:t>Il Dipartimento della Funzione Pubblica.</a:t>
            </a:r>
          </a:p>
          <a:p>
            <a:endParaRPr lang="it-IT"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p:cNvSpPr>
          <p:nvPr>
            <p:ph type="title"/>
          </p:nvPr>
        </p:nvSpPr>
        <p:spPr bwMode="auto"/>
        <p:txBody>
          <a:bodyPr wrap="square" numCol="1" anchorCtr="0" compatLnSpc="1">
            <a:prstTxWarp prst="textNoShape">
              <a:avLst/>
            </a:prstTxWarp>
          </a:bodyPr>
          <a:lstStyle/>
          <a:p>
            <a:pPr>
              <a:defRPr/>
            </a:pPr>
            <a:r>
              <a:rPr lang="it-IT" smtClean="0"/>
              <a:t>L. 07/08/2015 n. 124 art. 7</a:t>
            </a:r>
          </a:p>
        </p:txBody>
      </p:sp>
      <p:sp>
        <p:nvSpPr>
          <p:cNvPr id="55298" name="Rectangle 3"/>
          <p:cNvSpPr>
            <a:spLocks noGrp="1"/>
          </p:cNvSpPr>
          <p:nvPr>
            <p:ph type="body" idx="1"/>
          </p:nvPr>
        </p:nvSpPr>
        <p:spPr/>
        <p:txBody>
          <a:bodyPr/>
          <a:lstStyle/>
          <a:p>
            <a:r>
              <a:rPr lang="it-IT" smtClean="0"/>
              <a:t>Art. 7 Il Governo è delegato ad adottare, entro sei mesi dalla data di entrata in vigore della presente legge, uno o più decreti legislativi recanti disposizioni integrative e correttive del </a:t>
            </a:r>
            <a:r>
              <a:rPr lang="it-IT" smtClean="0">
                <a:hlinkClick r:id="rId2"/>
              </a:rPr>
              <a:t>decreto legislativo 14 marzo 2013, n. 33</a:t>
            </a:r>
            <a:r>
              <a:rPr lang="it-IT" smtClean="0"/>
              <a:t>, in materia di pubblicità, trasparenza e diffusione di informazioni da parte delle pubbliche amministrazioni, nel rispetto dei princìpi e criteri direttivi stabiliti dall'</a:t>
            </a:r>
            <a:r>
              <a:rPr lang="it-IT" i="1" smtClean="0">
                <a:hlinkClick r:id="rId2"/>
              </a:rPr>
              <a:t>articolo 1, comma 35, della legge 6 novembre 2012, n. 190</a:t>
            </a:r>
            <a:r>
              <a:rPr lang="it-IT" smtClean="0"/>
              <a:t>, nonché dei seguenti princìpi e criteri direttivi: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p:cNvSpPr>
          <p:nvPr>
            <p:ph type="title"/>
          </p:nvPr>
        </p:nvSpPr>
        <p:spPr bwMode="auto"/>
        <p:txBody>
          <a:bodyPr wrap="square" numCol="1" anchorCtr="0" compatLnSpc="1">
            <a:prstTxWarp prst="textNoShape">
              <a:avLst/>
            </a:prstTxWarp>
          </a:bodyPr>
          <a:lstStyle/>
          <a:p>
            <a:pPr>
              <a:defRPr/>
            </a:pPr>
            <a:r>
              <a:rPr lang="it-IT" smtClean="0"/>
              <a:t>L</a:t>
            </a:r>
            <a:r>
              <a:rPr lang="it-IT" b="1" smtClean="0"/>
              <a:t>. 07/08/2015 n. 124 art. 7</a:t>
            </a:r>
          </a:p>
        </p:txBody>
      </p:sp>
      <p:sp>
        <p:nvSpPr>
          <p:cNvPr id="56322" name="Rectangle 3"/>
          <p:cNvSpPr>
            <a:spLocks noGrp="1"/>
          </p:cNvSpPr>
          <p:nvPr>
            <p:ph type="body" idx="1"/>
          </p:nvPr>
        </p:nvSpPr>
        <p:spPr/>
        <p:txBody>
          <a:bodyPr/>
          <a:lstStyle/>
          <a:p>
            <a:r>
              <a:rPr lang="it-IT" sz="2000" smtClean="0"/>
              <a:t>a) ridefinizione e precisazione dell'ambito soggettivo di applicazione degli obblighi e delle misure in materia di trasparenza; </a:t>
            </a:r>
          </a:p>
          <a:p>
            <a:r>
              <a:rPr lang="it-IT" sz="2000" smtClean="0"/>
              <a:t>b) previsione di misure organizzative, senza nuovi o maggiori oneri per la finanza pubblica, anche ai fini della valutazione dei risultati, per la pubblicazione nel sito istituzionale dell'ente di appartenenza delle informazioni concernenti: </a:t>
            </a:r>
          </a:p>
          <a:p>
            <a:r>
              <a:rPr lang="it-IT" sz="2000" smtClean="0"/>
              <a:t>1) le fasi dei procedimenti di aggiudicazione ed esecuzione degli appalti pubblici; </a:t>
            </a:r>
          </a:p>
          <a:p>
            <a:r>
              <a:rPr lang="it-IT" sz="2000" smtClean="0"/>
              <a:t>2) il tempo medio di attesa per le prestazioni sanitarie di ciascuna struttura del Servizio sanitario nazionale; </a:t>
            </a:r>
          </a:p>
          <a:p>
            <a:r>
              <a:rPr lang="it-IT" sz="2000" smtClean="0"/>
              <a:t>3) il tempo medio dei pagamenti relativi agli acquisti di beni, servizi, prestazioni professionali e forniture, l'ammontare complessivo dei debiti e il numero delle imprese creditrici, aggiornati periodicamente;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p:cNvSpPr>
          <p:nvPr>
            <p:ph type="title"/>
          </p:nvPr>
        </p:nvSpPr>
        <p:spPr bwMode="auto"/>
        <p:txBody>
          <a:bodyPr wrap="square" numCol="1" anchorCtr="0" compatLnSpc="1">
            <a:prstTxWarp prst="textNoShape">
              <a:avLst/>
            </a:prstTxWarp>
          </a:bodyPr>
          <a:lstStyle/>
          <a:p>
            <a:pPr>
              <a:defRPr/>
            </a:pPr>
            <a:r>
              <a:rPr lang="it-IT" smtClean="0"/>
              <a:t>L. 07/08/2015 n. 124 art. 7</a:t>
            </a:r>
          </a:p>
        </p:txBody>
      </p:sp>
      <p:sp>
        <p:nvSpPr>
          <p:cNvPr id="57346" name="Rectangle 3"/>
          <p:cNvSpPr>
            <a:spLocks noGrp="1"/>
          </p:cNvSpPr>
          <p:nvPr>
            <p:ph type="body" idx="1"/>
          </p:nvPr>
        </p:nvSpPr>
        <p:spPr/>
        <p:txBody>
          <a:bodyPr/>
          <a:lstStyle/>
          <a:p>
            <a:r>
              <a:rPr lang="it-IT" sz="2000" smtClean="0"/>
              <a:t>4) le determinazioni dell'organismo di valutazione; </a:t>
            </a:r>
          </a:p>
          <a:p>
            <a:r>
              <a:rPr lang="it-IT" sz="2000" smtClean="0"/>
              <a:t>c) riduzione e concentrazione degli oneri gravanti in capo alle amministrazioni pubbliche, ferme restando le previsioni in materia di verifica, controllo e sanzioni; </a:t>
            </a:r>
          </a:p>
          <a:p>
            <a:r>
              <a:rPr lang="it-IT" sz="2000" smtClean="0"/>
              <a:t>d) precisazione dei contenuti e del procedimento di adozione del Piano nazionale anticorruzione, dei piani di prevenzione della corruzione e della relazione annuale del responsabile della prevenzione della corruzione, anche attraverso la modifica della relativa disciplina legislativa, anche ai fini della maggiore efficacia dei controlli in fase di attuazione, della differenziazione per settori e dimensioni, del coordinamento con gli strumenti di misurazione e valutazione delle performance nonché dell'individuazione dei principali rischi e dei relativi rimedi; conseguente ridefinizione dei ruoli, dei poteri e delle responsabilità dei soggetti interni che intervengono nei relativi processi; </a:t>
            </a:r>
          </a:p>
          <a:p>
            <a:endParaRPr lang="it-IT" sz="200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p:cNvSpPr>
          <p:nvPr>
            <p:ph type="title"/>
          </p:nvPr>
        </p:nvSpPr>
        <p:spPr bwMode="auto"/>
        <p:txBody>
          <a:bodyPr wrap="square" numCol="1" anchorCtr="0" compatLnSpc="1">
            <a:prstTxWarp prst="textNoShape">
              <a:avLst/>
            </a:prstTxWarp>
          </a:bodyPr>
          <a:lstStyle/>
          <a:p>
            <a:pPr>
              <a:defRPr/>
            </a:pPr>
            <a:r>
              <a:rPr lang="it-IT" smtClean="0"/>
              <a:t>L. 07/08/2015 n. 124 art. 7</a:t>
            </a:r>
          </a:p>
        </p:txBody>
      </p:sp>
      <p:sp>
        <p:nvSpPr>
          <p:cNvPr id="58370" name="Rectangle 3"/>
          <p:cNvSpPr>
            <a:spLocks noGrp="1"/>
          </p:cNvSpPr>
          <p:nvPr>
            <p:ph type="body" idx="1"/>
          </p:nvPr>
        </p:nvSpPr>
        <p:spPr/>
        <p:txBody>
          <a:bodyPr/>
          <a:lstStyle/>
          <a:p>
            <a:r>
              <a:rPr lang="it-IT" sz="2000" smtClean="0"/>
              <a:t>e) razionalizzazione e precisazione degli obblighi di pubblicazione nel sito istituzionale, ai fini di eliminare le duplicazioni e di consentire che tali obblighi siano assolti attraverso la pubblicità totale o parziale di banche dati detenute da pubbliche amministrazioni;</a:t>
            </a:r>
          </a:p>
          <a:p>
            <a:r>
              <a:rPr lang="it-IT" sz="2000" smtClean="0"/>
              <a:t>f) definizione, in relazione alle esigenze connesse allo svolgimento dei compiti istituzionali e fatto salvo quanto previsto dall'</a:t>
            </a:r>
            <a:r>
              <a:rPr lang="it-IT" sz="2000" i="1" smtClean="0">
                <a:hlinkClick r:id="rId2"/>
              </a:rPr>
              <a:t>articolo 31 della legge 3 agosto 2007, n. 124</a:t>
            </a:r>
            <a:r>
              <a:rPr lang="it-IT" sz="2000" smtClean="0"/>
              <a:t>, e successive modificazioni, dei diritti dei membri del Parlamento inerenti all'accesso ai documenti amministrativi e alla verifica dell'applicazione delle norme sulla trasparenza amministrativa, nonché dei limiti derivanti dal segreto o dal divieto di divulgazione e dei casi di esclusione a tutela di interessi pubblici e privati; </a:t>
            </a:r>
          </a:p>
          <a:p>
            <a:r>
              <a:rPr lang="it-IT" sz="2000" smtClean="0"/>
              <a:t>g) individuazione dei soggetti competenti all'irrogazione delle sanzioni per la violazione degli obblighi di trasparenza;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it-IT" altLang="it-IT" sz="3600" b="1" i="1" u="sng" dirty="0" smtClean="0"/>
              <a:t>Misure </a:t>
            </a:r>
            <a:r>
              <a:rPr lang="it-IT" altLang="it-IT" sz="3600" b="1" i="1" u="sng" dirty="0"/>
              <a:t>di  </a:t>
            </a:r>
            <a:r>
              <a:rPr lang="it-IT" altLang="it-IT" sz="3600" b="1" i="1" u="sng" dirty="0" smtClean="0"/>
              <a:t>prevenzione</a:t>
            </a:r>
            <a:endParaRPr lang="it-IT" sz="2000" b="1" i="1" u="sng" dirty="0"/>
          </a:p>
        </p:txBody>
      </p:sp>
      <p:sp>
        <p:nvSpPr>
          <p:cNvPr id="16386" name="Content Placeholder 2"/>
          <p:cNvSpPr>
            <a:spLocks noGrp="1"/>
          </p:cNvSpPr>
          <p:nvPr>
            <p:ph idx="1"/>
          </p:nvPr>
        </p:nvSpPr>
        <p:spPr/>
        <p:txBody>
          <a:bodyPr/>
          <a:lstStyle/>
          <a:p>
            <a:pPr eaLnBrk="1" hangingPunct="1"/>
            <a:r>
              <a:rPr lang="it-IT" altLang="it-IT" b="1" smtClean="0"/>
              <a:t>adozione del Piano Nazionale Anticorruzione</a:t>
            </a:r>
            <a:r>
              <a:rPr lang="it-IT" altLang="it-IT" smtClean="0"/>
              <a:t>.; </a:t>
            </a:r>
          </a:p>
          <a:p>
            <a:pPr eaLnBrk="1" hangingPunct="1"/>
            <a:r>
              <a:rPr lang="it-IT" altLang="it-IT" b="1" smtClean="0"/>
              <a:t>adozione del P.T.C.P;</a:t>
            </a:r>
          </a:p>
          <a:p>
            <a:pPr eaLnBrk="1" hangingPunct="1"/>
            <a:r>
              <a:rPr lang="it-IT" altLang="it-IT" b="1" smtClean="0"/>
              <a:t>adempimenti di trasparenza;</a:t>
            </a:r>
          </a:p>
          <a:p>
            <a:pPr eaLnBrk="1" hangingPunct="1"/>
            <a:r>
              <a:rPr lang="it-IT" altLang="it-IT" b="1" smtClean="0"/>
              <a:t>codici di comportamento aziendale;</a:t>
            </a:r>
          </a:p>
          <a:p>
            <a:pPr eaLnBrk="1" hangingPunct="1"/>
            <a:r>
              <a:rPr lang="it-IT" altLang="it-IT" smtClean="0"/>
              <a:t>formazione del personale; </a:t>
            </a:r>
          </a:p>
          <a:p>
            <a:pPr eaLnBrk="1" hangingPunct="1"/>
            <a:r>
              <a:rPr lang="it-IT" altLang="it-IT" smtClean="0"/>
              <a:t>rotazione del personale;</a:t>
            </a:r>
          </a:p>
          <a:p>
            <a:pPr eaLnBrk="1" hangingPunct="1"/>
            <a:r>
              <a:rPr lang="it-IT" altLang="it-IT" smtClean="0"/>
              <a:t>obbligo di astensione in caso di conflitto di interesse;</a:t>
            </a:r>
          </a:p>
          <a:p>
            <a:pPr eaLnBrk="1" hangingPunct="1"/>
            <a:r>
              <a:rPr lang="it-IT" altLang="it-IT" smtClean="0"/>
              <a:t>disciplina specifica in materia di svolgimento di incarichi d’ufficio;</a:t>
            </a:r>
          </a:p>
          <a:p>
            <a:pPr eaLnBrk="1" hangingPunct="1"/>
            <a:r>
              <a:rPr lang="it-IT" altLang="it-IT" smtClean="0"/>
              <a:t>attività ed incarichi extra-istituzionali; </a:t>
            </a:r>
          </a:p>
          <a:p>
            <a:pPr eaLnBrk="1" hangingPunct="1"/>
            <a:r>
              <a:rPr lang="it-IT" altLang="it-IT" smtClean="0"/>
              <a:t>disciplina specifica in materia di conferimento di incarichi dirigenziali in caso di particolari attività o incarichi precedenti (pantouflage – revolving doors).</a:t>
            </a:r>
          </a:p>
          <a:p>
            <a:pPr eaLnBrk="1" hangingPunct="1">
              <a:buFont typeface="Arial" charset="0"/>
              <a:buNone/>
            </a:pPr>
            <a:endParaRPr lang="it-IT" altLang="it-IT" smtClean="0"/>
          </a:p>
          <a:p>
            <a:pPr eaLnBrk="1" hangingPunct="1"/>
            <a:endParaRPr lang="it-IT" smtClean="0"/>
          </a:p>
        </p:txBody>
      </p:sp>
      <p:sp>
        <p:nvSpPr>
          <p:cNvPr id="4" name="TextBox 3"/>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16388"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Content Placeholder 2"/>
          <p:cNvSpPr>
            <a:spLocks noGrp="1"/>
          </p:cNvSpPr>
          <p:nvPr>
            <p:ph idx="1"/>
          </p:nvPr>
        </p:nvSpPr>
        <p:spPr/>
        <p:txBody>
          <a:bodyPr/>
          <a:lstStyle/>
          <a:p>
            <a:pPr algn="just" eaLnBrk="1" hangingPunct="1"/>
            <a:r>
              <a:rPr lang="it-IT" altLang="it-IT" dirty="0" smtClean="0"/>
              <a:t>La legge n. 190 del 6 Novembre 2012, </a:t>
            </a:r>
            <a:r>
              <a:rPr lang="it-IT" altLang="it-IT" u="sng" dirty="0" smtClean="0"/>
              <a:t>la </a:t>
            </a:r>
            <a:r>
              <a:rPr lang="it-IT" altLang="it-IT" b="1" u="sng" dirty="0" smtClean="0"/>
              <a:t>cosiddetta “Legge Anticorruzione”,</a:t>
            </a:r>
            <a:r>
              <a:rPr lang="it-IT" altLang="it-IT" dirty="0" smtClean="0"/>
              <a:t> ha introdotto un sistema organico di prevenzione della corruzione che si articola su due livelli: - ad un primo livello, quello nazionale, l’ANAC predispone il P.N.A. ( Piano Nazionale Anticorruzione); </a:t>
            </a:r>
          </a:p>
          <a:p>
            <a:pPr algn="just" eaLnBrk="1" hangingPunct="1">
              <a:buFont typeface="Arial" charset="0"/>
              <a:buNone/>
            </a:pPr>
            <a:endParaRPr lang="it-IT" altLang="it-IT" i="1" dirty="0" smtClean="0"/>
          </a:p>
          <a:p>
            <a:pPr algn="just" eaLnBrk="1" hangingPunct="1"/>
            <a:r>
              <a:rPr lang="it-IT" altLang="it-IT" dirty="0" smtClean="0"/>
              <a:t>Ad un secondo livello, quello decentrato, ogni amministrazione pubblica definisce un P.T.P.C. ( Piano Triennale di Prevenzione della Corruzione) che, sulla base delle indicazioni presenti nel P.N.A., effettua l’analisi e valutazione dei rischi specifici di corruzione e indica gli interventi organizzativi volti a prevenirli.</a:t>
            </a:r>
          </a:p>
          <a:p>
            <a:pPr eaLnBrk="1" hangingPunct="1"/>
            <a:endParaRPr lang="it-IT" dirty="0" smtClean="0"/>
          </a:p>
        </p:txBody>
      </p:sp>
      <p:sp>
        <p:nvSpPr>
          <p:cNvPr id="6" name="Title 1"/>
          <p:cNvSpPr>
            <a:spLocks noGrp="1"/>
          </p:cNvSpPr>
          <p:nvPr>
            <p:ph type="title"/>
          </p:nvPr>
        </p:nvSpPr>
        <p:spPr/>
        <p:txBody>
          <a:bodyPr/>
          <a:lstStyle/>
          <a:p>
            <a:pPr eaLnBrk="1" fontAlgn="auto" hangingPunct="1">
              <a:spcAft>
                <a:spcPts val="0"/>
              </a:spcAft>
              <a:defRPr/>
            </a:pPr>
            <a:r>
              <a:rPr lang="it-IT" altLang="it-IT" sz="3600" b="1" i="1" u="sng" dirty="0"/>
              <a:t>Legge </a:t>
            </a:r>
            <a:r>
              <a:rPr lang="it-IT" altLang="it-IT" sz="3600" b="1" i="1" u="sng" dirty="0" smtClean="0"/>
              <a:t>Anticorruzione</a:t>
            </a:r>
            <a:endParaRPr lang="it-IT" altLang="it-IT" sz="3600" b="1" i="1" u="sng" dirty="0"/>
          </a:p>
        </p:txBody>
      </p:sp>
      <p:sp>
        <p:nvSpPr>
          <p:cNvPr id="7" name="TextBox 6"/>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19460" name="TextBox 7"/>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4" name="Title 1"/>
          <p:cNvSpPr>
            <a:spLocks noGrp="1"/>
          </p:cNvSpPr>
          <p:nvPr>
            <p:ph type="title"/>
          </p:nvPr>
        </p:nvSpPr>
        <p:spPr/>
        <p:txBody>
          <a:bodyPr wrap="square" numCol="1" anchorCtr="0" compatLnSpc="1">
            <a:prstTxWarp prst="textNoShape">
              <a:avLst/>
            </a:prstTxWarp>
          </a:bodyPr>
          <a:lstStyle/>
          <a:p>
            <a:pPr eaLnBrk="1" hangingPunct="1"/>
            <a:r>
              <a:rPr lang="it-IT" altLang="it-IT" sz="2400" b="1" i="1" u="sng" smtClean="0"/>
              <a:t>Definizione</a:t>
            </a:r>
            <a:r>
              <a:rPr lang="it-IT" altLang="it-IT" sz="1600" b="1" i="1" u="sng" smtClean="0"/>
              <a:t> </a:t>
            </a:r>
            <a:r>
              <a:rPr lang="it-IT" altLang="it-IT" sz="2400" b="1" i="1" u="sng" smtClean="0"/>
              <a:t>di Corruzione nel nuovo dettato normativo 1/2</a:t>
            </a:r>
          </a:p>
        </p:txBody>
      </p:sp>
      <p:sp>
        <p:nvSpPr>
          <p:cNvPr id="20483" name="Content Placeholder 2"/>
          <p:cNvSpPr>
            <a:spLocks noGrp="1"/>
          </p:cNvSpPr>
          <p:nvPr>
            <p:ph idx="1"/>
          </p:nvPr>
        </p:nvSpPr>
        <p:spPr/>
        <p:txBody>
          <a:bodyPr/>
          <a:lstStyle/>
          <a:p>
            <a:pPr algn="just" eaLnBrk="1" hangingPunct="1"/>
            <a:r>
              <a:rPr lang="it-IT" altLang="it-IT" sz="2400" smtClean="0"/>
              <a:t>Nelle Nuove Linee Guida n. 12/2015, si conferma la definizione del fenomeno contenuta nel PNA, non solo più ampia dello specifico reato di corruzione e del complesso dei reati contro la pubblica amministrazione, ma coincidente con la “maladministration”, intesa come assunzione di decisioni (di assetto di interessi a conclusione di procedimenti, di determinazioni di fasi interne a singoli procedimenti, di gestione di risorse pubbliche) devianti dalla cura dell’interesse generale a causa del condizionamento improprio da parte di interessi particolari. </a:t>
            </a:r>
          </a:p>
          <a:p>
            <a:pPr algn="just" eaLnBrk="1" hangingPunct="1"/>
            <a:endParaRPr lang="it-IT" altLang="it-IT" sz="2400" smtClean="0"/>
          </a:p>
          <a:p>
            <a:pPr algn="just" eaLnBrk="1" hangingPunct="1"/>
            <a:endParaRPr lang="it-IT" altLang="it-IT" i="1" smtClean="0"/>
          </a:p>
          <a:p>
            <a:pPr algn="just" eaLnBrk="1" hangingPunct="1"/>
            <a:endParaRPr lang="it-IT" altLang="it-IT" i="1" smtClean="0"/>
          </a:p>
          <a:p>
            <a:pPr algn="just" eaLnBrk="1" hangingPunct="1"/>
            <a:endParaRPr lang="it-IT" altLang="it-IT" i="1" smtClean="0"/>
          </a:p>
          <a:p>
            <a:pPr eaLnBrk="1" hangingPunct="1"/>
            <a:endParaRPr lang="it-IT" smtClean="0"/>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
        <p:nvSpPr>
          <p:cNvPr id="20485" name="TextBox 5"/>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p:cNvSpPr>
          <p:nvPr>
            <p:ph type="title"/>
          </p:nvPr>
        </p:nvSpPr>
        <p:spPr bwMode="auto">
          <a:noFill/>
        </p:spPr>
        <p:txBody>
          <a:bodyPr wrap="square" numCol="1" anchorCtr="0" compatLnSpc="1">
            <a:prstTxWarp prst="textNoShape">
              <a:avLst/>
            </a:prstTxWarp>
          </a:bodyPr>
          <a:lstStyle/>
          <a:p>
            <a:r>
              <a:rPr lang="it-IT" altLang="it-IT" sz="2800" b="1" i="1" u="sng" smtClean="0"/>
              <a:t>Definizione</a:t>
            </a:r>
            <a:r>
              <a:rPr lang="it-IT" altLang="it-IT" sz="1800" b="1" i="1" u="sng" smtClean="0"/>
              <a:t> </a:t>
            </a:r>
            <a:r>
              <a:rPr lang="it-IT" altLang="it-IT" sz="2800" b="1" i="1" u="sng" smtClean="0"/>
              <a:t>di Corruzione nel nuovo dettato normativo 2/2</a:t>
            </a:r>
            <a:endParaRPr lang="it-IT" sz="2800" b="1" i="1" u="sng" smtClean="0"/>
          </a:p>
        </p:txBody>
      </p:sp>
      <p:sp>
        <p:nvSpPr>
          <p:cNvPr id="59395" name="Rectangle 3"/>
          <p:cNvSpPr>
            <a:spLocks noGrp="1"/>
          </p:cNvSpPr>
          <p:nvPr>
            <p:ph type="body" idx="1"/>
          </p:nvPr>
        </p:nvSpPr>
        <p:spPr/>
        <p:txBody>
          <a:bodyPr/>
          <a:lstStyle/>
          <a:p>
            <a:pPr algn="just" eaLnBrk="1" hangingPunct="1"/>
            <a:r>
              <a:rPr lang="it-IT" altLang="it-IT" sz="2400" smtClean="0"/>
              <a:t>Occorre, cioè, avere riguardo ad atti e comportamenti che, anche se non consistenti in specifici reati, contrastano con la necessaria cura dell’interesse pubblico e pregiudicano l’affidamento dei cittadini nell’imparzialità delle amministrazioni e dei soggetti che svolgono attività di pubblico interesse.</a:t>
            </a:r>
          </a:p>
          <a:p>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1"/>
          </p:nvPr>
        </p:nvSpPr>
        <p:spPr/>
        <p:txBody>
          <a:bodyPr/>
          <a:lstStyle/>
          <a:p>
            <a:pPr marL="0" indent="0" algn="just" eaLnBrk="1" hangingPunct="1">
              <a:lnSpc>
                <a:spcPct val="80000"/>
              </a:lnSpc>
              <a:buFontTx/>
              <a:buNone/>
            </a:pPr>
            <a:r>
              <a:rPr lang="it-IT" altLang="it-IT" sz="2000" b="1" i="1" smtClean="0"/>
              <a:t>L’AUTORITA svolge funzioni </a:t>
            </a:r>
          </a:p>
          <a:p>
            <a:pPr marL="0" indent="0" algn="just" eaLnBrk="1" hangingPunct="1">
              <a:lnSpc>
                <a:spcPct val="80000"/>
              </a:lnSpc>
              <a:buFontTx/>
              <a:buNone/>
            </a:pPr>
            <a:r>
              <a:rPr lang="it-IT" altLang="it-IT" sz="2000" b="1" i="1" smtClean="0"/>
              <a:t>consultive, di vigilanza e di controllo e sanzionatorie. Nello specifico: </a:t>
            </a:r>
          </a:p>
          <a:p>
            <a:pPr marL="0" indent="0" algn="just" eaLnBrk="1" hangingPunct="1">
              <a:lnSpc>
                <a:spcPct val="80000"/>
              </a:lnSpc>
              <a:buFontTx/>
              <a:buNone/>
            </a:pPr>
            <a:endParaRPr lang="it-IT" altLang="it-IT" sz="2000" b="1" smtClean="0"/>
          </a:p>
          <a:p>
            <a:pPr marL="0" indent="0" algn="just" eaLnBrk="1" hangingPunct="1">
              <a:lnSpc>
                <a:spcPct val="80000"/>
              </a:lnSpc>
            </a:pPr>
            <a:r>
              <a:rPr lang="it-IT" altLang="it-IT" sz="2000" smtClean="0"/>
              <a:t> </a:t>
            </a:r>
            <a:r>
              <a:rPr lang="it-IT" altLang="it-IT" sz="1900" u="sng" smtClean="0"/>
              <a:t>Approva </a:t>
            </a:r>
            <a:r>
              <a:rPr lang="it-IT" altLang="it-IT" sz="1900" smtClean="0"/>
              <a:t>il Piano nazionale anticorruzione predisposto dal   Dipartimento della funzione pubblica;</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a:t>
            </a:r>
            <a:r>
              <a:rPr lang="it-IT" altLang="it-IT" sz="1900" u="sng" smtClean="0"/>
              <a:t>Analizza</a:t>
            </a:r>
            <a:r>
              <a:rPr lang="it-IT" altLang="it-IT" sz="1900" smtClean="0"/>
              <a:t> le cause e i fattori della corruzione e individua gli interventi che ne possono favorire la prevenzione e il contrasto;</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a:t>
            </a:r>
            <a:r>
              <a:rPr lang="it-IT" altLang="it-IT" sz="1900" u="sng" smtClean="0"/>
              <a:t>Esprime pareri obbligatori</a:t>
            </a:r>
            <a:r>
              <a:rPr lang="it-IT" altLang="it-IT" sz="1900" smtClean="0"/>
              <a:t> agli organi dello Stato e alle PA, in materia di conformità di atti e comportamenti dei funzionari pubblici alla legge, ai codici di comportamento e ai contratti, collettivi e individuali, regolanti il rapporto di lavoro pubblico;</a:t>
            </a:r>
          </a:p>
          <a:p>
            <a:pPr marL="0" indent="0" algn="just" eaLnBrk="1" hangingPunct="1">
              <a:lnSpc>
                <a:spcPct val="80000"/>
              </a:lnSpc>
              <a:buFont typeface="Arial" charset="0"/>
              <a:buNone/>
            </a:pPr>
            <a:endParaRPr lang="it-IT" altLang="it-IT" sz="1900" smtClean="0"/>
          </a:p>
          <a:p>
            <a:pPr marL="0" indent="0" algn="just" eaLnBrk="1" hangingPunct="1">
              <a:lnSpc>
                <a:spcPct val="80000"/>
              </a:lnSpc>
            </a:pPr>
            <a:r>
              <a:rPr lang="it-IT" altLang="it-IT" sz="1900" smtClean="0"/>
              <a:t> </a:t>
            </a:r>
            <a:r>
              <a:rPr lang="it-IT" altLang="it-IT" sz="1900" u="sng" smtClean="0"/>
              <a:t>Esprime pareri facoltativi </a:t>
            </a:r>
            <a:r>
              <a:rPr lang="it-IT" altLang="it-IT" sz="1900" smtClean="0"/>
              <a:t>in materia di autorizzazioni, di cui all’art. 53 del D.Lgs. n.165/2001 per svolgimento di incarichi esterni da parte dei dirigenti dello Stato e degli enti pubblici;</a:t>
            </a:r>
          </a:p>
          <a:p>
            <a:pPr marL="0" indent="0" eaLnBrk="1" hangingPunct="1">
              <a:lnSpc>
                <a:spcPct val="80000"/>
              </a:lnSpc>
            </a:pPr>
            <a:endParaRPr lang="it-IT" sz="2000" smtClean="0"/>
          </a:p>
        </p:txBody>
      </p:sp>
      <p:sp>
        <p:nvSpPr>
          <p:cNvPr id="4" name="Title 1"/>
          <p:cNvSpPr>
            <a:spLocks noGrp="1"/>
          </p:cNvSpPr>
          <p:nvPr>
            <p:ph type="title"/>
          </p:nvPr>
        </p:nvSpPr>
        <p:spPr/>
        <p:txBody>
          <a:bodyPr/>
          <a:lstStyle/>
          <a:p>
            <a:pPr eaLnBrk="1" fontAlgn="auto" hangingPunct="1">
              <a:spcAft>
                <a:spcPts val="0"/>
              </a:spcAft>
              <a:defRPr/>
            </a:pPr>
            <a:r>
              <a:rPr lang="it-IT" altLang="it-IT" sz="3600" b="1" i="1" u="sng" dirty="0" smtClean="0"/>
              <a:t>ANAC: </a:t>
            </a:r>
            <a:r>
              <a:rPr lang="it-IT" altLang="it-IT" sz="3200" b="1" i="1" u="sng" dirty="0" smtClean="0"/>
              <a:t>Autorità</a:t>
            </a:r>
            <a:r>
              <a:rPr lang="it-IT" altLang="it-IT" sz="3200" b="1" u="sng" dirty="0" smtClean="0">
                <a:solidFill>
                  <a:schemeClr val="tx1"/>
                </a:solidFill>
              </a:rPr>
              <a:t> </a:t>
            </a:r>
            <a:r>
              <a:rPr lang="it-IT" altLang="it-IT" sz="3200" b="1" i="1" u="sng" dirty="0"/>
              <a:t>Nazionale </a:t>
            </a:r>
            <a:r>
              <a:rPr lang="it-IT" altLang="it-IT" sz="3200" b="1" i="1" u="sng" dirty="0" smtClean="0"/>
              <a:t>Anticorruzione</a:t>
            </a:r>
            <a:r>
              <a:rPr lang="it-IT" altLang="it-IT" sz="3200" b="1" i="1" u="sng" dirty="0"/>
              <a:t> </a:t>
            </a:r>
            <a:r>
              <a:rPr lang="it-IT" altLang="it-IT" sz="1400" b="1" i="1" u="sng" dirty="0" smtClean="0"/>
              <a:t>1/2</a:t>
            </a:r>
            <a:endParaRPr lang="it-IT" altLang="it-IT" sz="1400" b="1" i="1" u="sng" dirty="0"/>
          </a:p>
        </p:txBody>
      </p:sp>
      <p:sp>
        <p:nvSpPr>
          <p:cNvPr id="22531" name="TextBox 4"/>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
        <p:nvSpPr>
          <p:cNvPr id="5" name="TextBox 4"/>
          <p:cNvSpPr txBox="1"/>
          <p:nvPr/>
        </p:nvSpPr>
        <p:spPr>
          <a:xfrm rot="16200000">
            <a:off x="7686675" y="4113213"/>
            <a:ext cx="2232025" cy="254000"/>
          </a:xfrm>
          <a:prstGeom prst="rect">
            <a:avLst/>
          </a:prstGeom>
          <a:noFill/>
        </p:spPr>
        <p:txBody>
          <a:bodyPr>
            <a:spAutoFit/>
          </a:bodyPr>
          <a:lstStyle/>
          <a:p>
            <a:pPr fontAlgn="auto">
              <a:spcBef>
                <a:spcPts val="0"/>
              </a:spcBef>
              <a:spcAft>
                <a:spcPts val="0"/>
              </a:spcAft>
              <a:defRPr/>
            </a:pPr>
            <a:r>
              <a:rPr lang="it-IT" sz="1050" b="1" dirty="0">
                <a:solidFill>
                  <a:schemeClr val="bg1"/>
                </a:solidFill>
                <a:latin typeface="+mn-lt"/>
                <a:cs typeface="+mn-cs"/>
              </a:rPr>
              <a:t>Magistrato </a:t>
            </a:r>
            <a:r>
              <a:rPr lang="it-IT" sz="1050" b="1" dirty="0" err="1">
                <a:solidFill>
                  <a:schemeClr val="bg1"/>
                </a:solidFill>
                <a:latin typeface="+mn-lt"/>
                <a:cs typeface="+mn-cs"/>
              </a:rPr>
              <a:t>TAR_Emiliano</a:t>
            </a:r>
            <a:r>
              <a:rPr lang="it-IT" sz="1050" b="1" dirty="0">
                <a:solidFill>
                  <a:schemeClr val="bg1"/>
                </a:solidFill>
                <a:latin typeface="+mn-lt"/>
                <a:cs typeface="+mn-cs"/>
              </a:rPr>
              <a:t> Raganella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1"/>
          </p:nvPr>
        </p:nvSpPr>
        <p:spPr/>
        <p:txBody>
          <a:bodyPr/>
          <a:lstStyle/>
          <a:p>
            <a:pPr marL="0" indent="0" algn="just" eaLnBrk="1" hangingPunct="1">
              <a:lnSpc>
                <a:spcPct val="90000"/>
              </a:lnSpc>
            </a:pPr>
            <a:r>
              <a:rPr lang="it-IT" altLang="it-IT" smtClean="0"/>
              <a:t> </a:t>
            </a:r>
            <a:r>
              <a:rPr lang="it-IT" altLang="it-IT" sz="1900" u="sng" smtClean="0"/>
              <a:t>Vigila e controlla sull’</a:t>
            </a:r>
            <a:r>
              <a:rPr lang="it-IT" altLang="it-IT" sz="1900" smtClean="0"/>
              <a:t>effettiva applicazione delle misure adottate dalle PPAA e sul rispetto delle regole sulla trasparenza, disponendo nei necessari poteri ispettivi;</a:t>
            </a:r>
          </a:p>
          <a:p>
            <a:pPr marL="0" indent="0" algn="just" eaLnBrk="1" hangingPunct="1">
              <a:lnSpc>
                <a:spcPct val="90000"/>
              </a:lnSpc>
              <a:buFont typeface="Arial" charset="0"/>
              <a:buNone/>
            </a:pPr>
            <a:endParaRPr lang="it-IT" altLang="it-IT" sz="1900" smtClean="0"/>
          </a:p>
          <a:p>
            <a:pPr marL="0" indent="0" algn="just" eaLnBrk="1" hangingPunct="1">
              <a:lnSpc>
                <a:spcPct val="90000"/>
              </a:lnSpc>
            </a:pPr>
            <a:r>
              <a:rPr lang="it-IT" altLang="it-IT" sz="1900" smtClean="0"/>
              <a:t> </a:t>
            </a:r>
            <a:r>
              <a:rPr lang="it-IT" altLang="it-IT" sz="1900" u="sng" smtClean="0"/>
              <a:t>Riferisce al Parlamento</a:t>
            </a:r>
            <a:r>
              <a:rPr lang="it-IT" altLang="it-IT" sz="1900" smtClean="0"/>
              <a:t>, ogni anno, sull’attività di contrasto della corruzione e dell’illegalità nelle PPAA;</a:t>
            </a:r>
          </a:p>
          <a:p>
            <a:pPr marL="0" indent="0" algn="just" eaLnBrk="1" hangingPunct="1">
              <a:lnSpc>
                <a:spcPct val="90000"/>
              </a:lnSpc>
              <a:buFont typeface="Arial" charset="0"/>
              <a:buNone/>
            </a:pPr>
            <a:endParaRPr lang="it-IT" altLang="it-IT" sz="1900" smtClean="0"/>
          </a:p>
          <a:p>
            <a:pPr marL="0" indent="0" algn="just" eaLnBrk="1" hangingPunct="1">
              <a:lnSpc>
                <a:spcPct val="90000"/>
              </a:lnSpc>
            </a:pPr>
            <a:r>
              <a:rPr lang="it-IT" altLang="it-IT" sz="1900" smtClean="0"/>
              <a:t> </a:t>
            </a:r>
            <a:r>
              <a:rPr lang="it-IT" altLang="it-IT" sz="1900" u="sng" smtClean="0"/>
              <a:t>Ordina l’adozione di atti o provvedimenti</a:t>
            </a:r>
            <a:r>
              <a:rPr lang="it-IT" altLang="it-IT" sz="1900" smtClean="0"/>
              <a:t> richiesti dai piani e dalle regole sulla trasparenza dell’attività amministrativa, ovvero la rimozione di comportamenti o atti contrastanti con gli stessi;</a:t>
            </a:r>
          </a:p>
          <a:p>
            <a:pPr marL="0" indent="0" algn="just" eaLnBrk="1" hangingPunct="1">
              <a:lnSpc>
                <a:spcPct val="90000"/>
              </a:lnSpc>
              <a:buFont typeface="Arial" charset="0"/>
              <a:buNone/>
            </a:pPr>
            <a:endParaRPr lang="it-IT" altLang="it-IT" sz="1900" smtClean="0"/>
          </a:p>
          <a:p>
            <a:pPr marL="0" indent="0" algn="just" eaLnBrk="1" hangingPunct="1">
              <a:lnSpc>
                <a:spcPct val="90000"/>
              </a:lnSpc>
            </a:pPr>
            <a:r>
              <a:rPr lang="it-IT" altLang="it-IT" sz="1900" smtClean="0"/>
              <a:t> </a:t>
            </a:r>
            <a:r>
              <a:rPr lang="it-IT" altLang="it-IT" sz="1900" u="sng" smtClean="0"/>
              <a:t>Riceve notizie e segnalazioni di illeciti</a:t>
            </a:r>
            <a:r>
              <a:rPr lang="it-IT" altLang="it-IT" sz="1900" smtClean="0"/>
              <a:t> e applica una sanzione amministrativa nel caso in cui responsabile ometta l’adozione del piano triennale di prevenzione della corruzione, dei programmi triennali di trasparenza o dei codici di comportamento (art. 19 co. 5 D.L. n.90/2014).</a:t>
            </a:r>
          </a:p>
          <a:p>
            <a:pPr marL="0" indent="0" eaLnBrk="1" hangingPunct="1"/>
            <a:endParaRPr lang="it-IT" smtClean="0"/>
          </a:p>
        </p:txBody>
      </p:sp>
      <p:sp>
        <p:nvSpPr>
          <p:cNvPr id="8" name="Title 1"/>
          <p:cNvSpPr>
            <a:spLocks noGrp="1"/>
          </p:cNvSpPr>
          <p:nvPr>
            <p:ph type="title"/>
          </p:nvPr>
        </p:nvSpPr>
        <p:spPr/>
        <p:txBody>
          <a:bodyPr/>
          <a:lstStyle/>
          <a:p>
            <a:pPr eaLnBrk="1" fontAlgn="auto" hangingPunct="1">
              <a:spcAft>
                <a:spcPts val="0"/>
              </a:spcAft>
              <a:defRPr/>
            </a:pPr>
            <a:r>
              <a:rPr lang="it-IT" altLang="it-IT" sz="3600" b="1" i="1" u="sng" dirty="0" smtClean="0"/>
              <a:t>ANAC: </a:t>
            </a:r>
            <a:r>
              <a:rPr lang="it-IT" altLang="it-IT" sz="3200" b="1" i="1" u="sng" dirty="0" smtClean="0"/>
              <a:t>Autorità</a:t>
            </a:r>
            <a:r>
              <a:rPr lang="it-IT" altLang="it-IT" sz="3200" b="1" u="sng" dirty="0" smtClean="0">
                <a:solidFill>
                  <a:schemeClr val="tx1"/>
                </a:solidFill>
              </a:rPr>
              <a:t> </a:t>
            </a:r>
            <a:r>
              <a:rPr lang="it-IT" altLang="it-IT" sz="3200" b="1" i="1" u="sng" dirty="0"/>
              <a:t>Nazionale </a:t>
            </a:r>
            <a:r>
              <a:rPr lang="it-IT" altLang="it-IT" sz="3200" b="1" i="1" u="sng" dirty="0" smtClean="0"/>
              <a:t>Anticorruzione</a:t>
            </a:r>
            <a:r>
              <a:rPr lang="it-IT" altLang="it-IT" sz="3200" b="1" i="1" u="sng" dirty="0"/>
              <a:t> </a:t>
            </a:r>
            <a:r>
              <a:rPr lang="it-IT" altLang="it-IT" sz="1400" b="1" i="1" u="sng" dirty="0"/>
              <a:t>2</a:t>
            </a:r>
            <a:r>
              <a:rPr lang="it-IT" altLang="it-IT" sz="1400" b="1" i="1" u="sng" dirty="0" smtClean="0"/>
              <a:t>/2</a:t>
            </a:r>
            <a:endParaRPr lang="it-IT" altLang="it-IT" sz="1400" b="1" i="1" u="sng" dirty="0"/>
          </a:p>
        </p:txBody>
      </p:sp>
      <p:sp>
        <p:nvSpPr>
          <p:cNvPr id="23555" name="TextBox 3"/>
          <p:cNvSpPr txBox="1">
            <a:spLocks noChangeArrowheads="1"/>
          </p:cNvSpPr>
          <p:nvPr/>
        </p:nvSpPr>
        <p:spPr bwMode="auto">
          <a:xfrm>
            <a:off x="4843463" y="6380163"/>
            <a:ext cx="3959225" cy="477837"/>
          </a:xfrm>
          <a:prstGeom prst="rect">
            <a:avLst/>
          </a:prstGeom>
          <a:noFill/>
          <a:ln w="9525">
            <a:noFill/>
            <a:miter lim="800000"/>
            <a:headEnd/>
            <a:tailEnd/>
          </a:ln>
        </p:spPr>
        <p:txBody>
          <a:bodyPr>
            <a:spAutoFit/>
          </a:bodyPr>
          <a:lstStyle/>
          <a:p>
            <a:r>
              <a:rPr lang="it-IT" sz="1400" b="1" i="1" u="sng">
                <a:solidFill>
                  <a:schemeClr val="accent2"/>
                </a:solidFill>
                <a:latin typeface="Calibri" pitchFamily="34" charset="0"/>
              </a:rPr>
              <a:t>_______________________________________</a:t>
            </a:r>
          </a:p>
          <a:p>
            <a:r>
              <a:rPr lang="it-IT" sz="1100" b="1" i="1" u="sng">
                <a:solidFill>
                  <a:schemeClr val="accent2"/>
                </a:solidFill>
                <a:latin typeface="Calibri" pitchFamily="34" charset="0"/>
              </a:rPr>
              <a:t>La Prevenzione della Corruzione e la Trasparenza della  PA</a:t>
            </a:r>
            <a:endParaRPr lang="it-IT" sz="1100" b="1" u="sng">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Override1.xml><?xml version="1.0" encoding="utf-8"?>
<a:themeOverride xmlns:a="http://schemas.openxmlformats.org/drawingml/2006/main">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themeOverride>
</file>

<file path=docProps/app.xml><?xml version="1.0" encoding="utf-8"?>
<Properties xmlns="http://schemas.openxmlformats.org/officeDocument/2006/extended-properties" xmlns:vt="http://schemas.openxmlformats.org/officeDocument/2006/docPropsVTypes">
  <Template/>
  <TotalTime>1097</TotalTime>
  <Words>3771</Words>
  <Application>Microsoft Office PowerPoint</Application>
  <PresentationFormat>Presentazione su schermo (4:3)</PresentationFormat>
  <Paragraphs>239</Paragraphs>
  <Slides>34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34</vt:i4>
      </vt:variant>
    </vt:vector>
  </HeadingPairs>
  <TitlesOfParts>
    <vt:vector size="38" baseType="lpstr">
      <vt:lpstr>Arial</vt:lpstr>
      <vt:lpstr>Calibri</vt:lpstr>
      <vt:lpstr>Cambria</vt:lpstr>
      <vt:lpstr>Adjacency</vt:lpstr>
      <vt:lpstr>La Prevenzione della Corruzione nella  Pubblica Amministrazione </vt:lpstr>
      <vt:lpstr>Indice </vt:lpstr>
      <vt:lpstr>La Legge 6.11.2012 - n.190 </vt:lpstr>
      <vt:lpstr>Misure di  prevenzione</vt:lpstr>
      <vt:lpstr>Legge Anticorruzione</vt:lpstr>
      <vt:lpstr>Definizione di Corruzione nel nuovo dettato normativo 1/2</vt:lpstr>
      <vt:lpstr>Definizione di Corruzione nel nuovo dettato normativo 2/2</vt:lpstr>
      <vt:lpstr>ANAC: Autorità Nazionale Anticorruzione 1/2</vt:lpstr>
      <vt:lpstr>ANAC: Autorità Nazionale Anticorruzione 2/2</vt:lpstr>
      <vt:lpstr>Il PNA - Piano Nazionale Anticorruzione 1/2</vt:lpstr>
      <vt:lpstr>                          PNA</vt:lpstr>
      <vt:lpstr>P.T.P.C.-Piano Triennale Prevenzione della Corruzione 1/3</vt:lpstr>
      <vt:lpstr>P.T.P.C.-Piano Triennale Prevenzione della Corruzione 2/3</vt:lpstr>
      <vt:lpstr>P.T.P.C.-Piano Triennale Prevenzione della Corruzione 3/3</vt:lpstr>
      <vt:lpstr>Tre Profili di responsabilità del Responsabile  per la prevenzione della corruzione</vt:lpstr>
      <vt:lpstr>                     Conflitto di interessi</vt:lpstr>
      <vt:lpstr>Nuovo codice di comportamento dei dipendenti pubblici. D.P.R.n. 62/2013</vt:lpstr>
      <vt:lpstr>        I poteri dell’ANAC</vt:lpstr>
      <vt:lpstr>Corruzione per l’esercizio della funzione</vt:lpstr>
      <vt:lpstr>L. 27 maggio 2015 n.69</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Determinazione ANAC n. 6 del 28 aprile 2015 “ Linee Guida in materia di tutele del dipendente pubblico che segnala illeciti</vt:lpstr>
      <vt:lpstr>L. 07/08/2015 n. 124 art. 7</vt:lpstr>
      <vt:lpstr>L. 07/08/2015 n. 124 art. 7</vt:lpstr>
      <vt:lpstr>L. 07/08/2015 n. 124 art. 7</vt:lpstr>
      <vt:lpstr>L. 07/08/2015 n. 124 art. 7</vt:lpstr>
    </vt:vector>
  </TitlesOfParts>
  <Company>PricewaterhouseCoopers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Pasqualina Ferrera</dc:creator>
  <cp:lastModifiedBy>capoarea2</cp:lastModifiedBy>
  <cp:revision>65</cp:revision>
  <dcterms:created xsi:type="dcterms:W3CDTF">2015-04-26T10:29:11Z</dcterms:created>
  <dcterms:modified xsi:type="dcterms:W3CDTF">2016-03-11T09:23:56Z</dcterms:modified>
</cp:coreProperties>
</file>